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8" r:id="rId3"/>
    <p:sldId id="267" r:id="rId4"/>
    <p:sldId id="268" r:id="rId5"/>
    <p:sldId id="266" r:id="rId6"/>
    <p:sldId id="259" r:id="rId7"/>
    <p:sldId id="262" r:id="rId8"/>
    <p:sldId id="305" r:id="rId9"/>
    <p:sldId id="334" r:id="rId10"/>
    <p:sldId id="290" r:id="rId11"/>
    <p:sldId id="291" r:id="rId12"/>
    <p:sldId id="292" r:id="rId13"/>
    <p:sldId id="294" r:id="rId14"/>
    <p:sldId id="295" r:id="rId15"/>
    <p:sldId id="296" r:id="rId16"/>
    <p:sldId id="298" r:id="rId17"/>
    <p:sldId id="300" r:id="rId18"/>
    <p:sldId id="301" r:id="rId19"/>
    <p:sldId id="302" r:id="rId20"/>
    <p:sldId id="303" r:id="rId21"/>
    <p:sldId id="263" r:id="rId22"/>
    <p:sldId id="306" r:id="rId23"/>
    <p:sldId id="271" r:id="rId24"/>
    <p:sldId id="273" r:id="rId25"/>
    <p:sldId id="274" r:id="rId26"/>
    <p:sldId id="275" r:id="rId27"/>
    <p:sldId id="277" r:id="rId28"/>
    <p:sldId id="264" r:id="rId29"/>
    <p:sldId id="307" r:id="rId30"/>
    <p:sldId id="281" r:id="rId31"/>
    <p:sldId id="284" r:id="rId32"/>
    <p:sldId id="285" r:id="rId33"/>
    <p:sldId id="286" r:id="rId34"/>
    <p:sldId id="287" r:id="rId35"/>
    <p:sldId id="312" r:id="rId36"/>
    <p:sldId id="309" r:id="rId37"/>
    <p:sldId id="310" r:id="rId38"/>
    <p:sldId id="331" r:id="rId39"/>
    <p:sldId id="335" r:id="rId40"/>
    <p:sldId id="308" r:id="rId41"/>
    <p:sldId id="313" r:id="rId42"/>
    <p:sldId id="314" r:id="rId43"/>
    <p:sldId id="315" r:id="rId44"/>
    <p:sldId id="333" r:id="rId45"/>
    <p:sldId id="337" r:id="rId46"/>
    <p:sldId id="318" r:id="rId47"/>
    <p:sldId id="317" r:id="rId48"/>
    <p:sldId id="319" r:id="rId49"/>
    <p:sldId id="320" r:id="rId50"/>
    <p:sldId id="321" r:id="rId51"/>
    <p:sldId id="322" r:id="rId52"/>
    <p:sldId id="323" r:id="rId53"/>
    <p:sldId id="327" r:id="rId54"/>
    <p:sldId id="326" r:id="rId55"/>
    <p:sldId id="328" r:id="rId56"/>
    <p:sldId id="325" r:id="rId57"/>
    <p:sldId id="329" r:id="rId58"/>
    <p:sldId id="332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0B602-EDFF-4608-A50E-8AA5AC2DB3D7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D2CA-E578-4C0B-87B8-21E27B8A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2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B8B661-FF99-4822-A592-A8DDF83D543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09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9E0D99-7197-41CD-8C1A-86A22DCC9C8F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1D40DC-7FDA-4744-B6CD-678974A9F722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190096-84DB-4632-9573-D507AE5DD1FB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Dominant in longleaf pine and tall grass prairie ecosystems, and old fields in the south</a:t>
            </a:r>
          </a:p>
          <a:p>
            <a:pPr eaLnBrk="1" hangingPunct="1"/>
            <a:r>
              <a:rPr lang="en-US" smtClean="0"/>
              <a:t>Maximum growth when daily temperatures reach 60 and soil temperatures reach 55.</a:t>
            </a:r>
          </a:p>
          <a:p>
            <a:pPr eaLnBrk="1" hangingPunct="1"/>
            <a:r>
              <a:rPr lang="en-US" smtClean="0"/>
              <a:t>C4 grasses - fix energy into 4 carbon units resulting in higher photosynthetic potential </a:t>
            </a:r>
          </a:p>
          <a:p>
            <a:pPr eaLnBrk="1" hangingPunct="1"/>
            <a:r>
              <a:rPr lang="en-US" smtClean="0"/>
              <a:t>Minimize water loss during drought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Targeting ~</a:t>
            </a:r>
            <a:r>
              <a:rPr lang="en-US" baseline="0" dirty="0" smtClean="0"/>
              <a:t> 3 plants/ m2  -  .5-1.5 </a:t>
            </a:r>
            <a:r>
              <a:rPr lang="en-US" baseline="0" dirty="0" err="1" smtClean="0"/>
              <a:t>lbs</a:t>
            </a:r>
            <a:r>
              <a:rPr lang="en-US" baseline="0" dirty="0" smtClean="0"/>
              <a:t> wiregrass/acre is sufficient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D2CA-E578-4C0B-87B8-21E27B8A2A8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98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Hexazinone</a:t>
            </a:r>
            <a:r>
              <a:rPr lang="en-US" dirty="0" smtClean="0"/>
              <a:t>/</a:t>
            </a:r>
            <a:r>
              <a:rPr lang="en-US" dirty="0" err="1" smtClean="0"/>
              <a:t>garlon</a:t>
            </a:r>
            <a:r>
              <a:rPr lang="en-US" dirty="0" smtClean="0"/>
              <a:t> chemical</a:t>
            </a:r>
            <a:r>
              <a:rPr lang="en-US" baseline="0" dirty="0" smtClean="0"/>
              <a:t> treatments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D2CA-E578-4C0B-87B8-21E27B8A2A8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9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9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2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3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6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9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5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8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4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A19BA-011C-41B0-BF49-053FC907C272}" type="datetimeFigureOut">
              <a:rPr lang="en-US" smtClean="0"/>
              <a:t>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A537-0B8D-441F-A873-06DB7E23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3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nstseed.com/" TargetMode="External"/><Relationship Id="rId2" Type="http://schemas.openxmlformats.org/officeDocument/2006/relationships/hyperlink" Target="http://www.roundstoneseed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henatives.net/" TargetMode="External"/><Relationship Id="rId5" Type="http://schemas.openxmlformats.org/officeDocument/2006/relationships/hyperlink" Target="http://www.southernhabitats.com/" TargetMode="External"/><Relationship Id="rId4" Type="http://schemas.openxmlformats.org/officeDocument/2006/relationships/hyperlink" Target="http://www.lollycreek.com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990600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Perpetua" pitchFamily="18" charset="0"/>
              </a:rPr>
              <a:t>The Basics of Longleaf Understory Establishment &amp; Enhancement</a:t>
            </a:r>
            <a:endParaRPr lang="en-US" sz="4000" b="1" dirty="0">
              <a:latin typeface="Perpet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32" y="2845512"/>
            <a:ext cx="4612537" cy="30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72"/>
    </mc:Choice>
    <mc:Fallback xmlns="">
      <p:transition spd="slow" advTm="286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879928" y="838200"/>
            <a:ext cx="5597071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Wiregrass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Aristida </a:t>
            </a:r>
            <a:r>
              <a:rPr lang="en-US" sz="3800" b="1" i="1" dirty="0" smtClean="0">
                <a:latin typeface="Perpetua" pitchFamily="18" charset="0"/>
              </a:rPr>
              <a:t>stricta/</a:t>
            </a:r>
            <a:r>
              <a:rPr lang="en-US" sz="3800" b="1" i="1" dirty="0" err="1" smtClean="0">
                <a:latin typeface="Perpetua" pitchFamily="18" charset="0"/>
              </a:rPr>
              <a:t>beyrichiana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879929" y="2514600"/>
            <a:ext cx="50292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Characteristic:</a:t>
            </a:r>
            <a:r>
              <a:rPr lang="en-US" sz="2200" dirty="0">
                <a:latin typeface="Perpetua" pitchFamily="18" charset="0"/>
              </a:rPr>
              <a:t>  densely tufted bunchgrass, seeds bear 3 hair-like awns, leaves with tuft of hair near the base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pine savannas and flatwoods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Usage:</a:t>
            </a:r>
            <a:r>
              <a:rPr lang="en-US" sz="2200" dirty="0">
                <a:latin typeface="Perpetua" pitchFamily="18" charset="0"/>
              </a:rPr>
              <a:t>  provides nesting sites for quail, provides cover and forage for gopher </a:t>
            </a:r>
            <a:r>
              <a:rPr lang="en-US" sz="2200" dirty="0" smtClean="0">
                <a:latin typeface="Perpetua" pitchFamily="18" charset="0"/>
              </a:rPr>
              <a:t>tortoises and seeds are occasionally consumed by songbirds.</a:t>
            </a:r>
            <a:endParaRPr lang="en-US" sz="2200" dirty="0">
              <a:latin typeface="Perpetua" pitchFamily="18" charset="0"/>
            </a:endParaRPr>
          </a:p>
        </p:txBody>
      </p:sp>
      <p:pic>
        <p:nvPicPr>
          <p:cNvPr id="16388" name="Picture 4" descr="Aristida stricta_fiel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2" b="5981"/>
          <a:stretch>
            <a:fillRect/>
          </a:stretch>
        </p:blipFill>
        <p:spPr bwMode="auto">
          <a:xfrm>
            <a:off x="6476999" y="3642713"/>
            <a:ext cx="1917700" cy="2265962"/>
          </a:xfrm>
          <a:prstGeom prst="rect">
            <a:avLst/>
          </a:prstGeom>
          <a:noFill/>
          <a:ln w="15875">
            <a:solidFill>
              <a:srgbClr val="EBE8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689" y="1253647"/>
            <a:ext cx="1434320" cy="21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5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67"/>
    </mc:Choice>
    <mc:Fallback xmlns="">
      <p:transition spd="slow" advTm="978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1002874" y="734356"/>
            <a:ext cx="5562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Muhly Grass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Muhlenbergia capillaris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002874" y="2286000"/>
            <a:ext cx="4864526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bunchgrass with wiry leaves, open panicle of inflorescence is purple in color.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grows in a range of habitats including seepage slopes, sand dunes, pine savannas, and flatwoods.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provides cover for wildlife, seeds eaten by birds.</a:t>
            </a:r>
          </a:p>
        </p:txBody>
      </p:sp>
      <p:pic>
        <p:nvPicPr>
          <p:cNvPr id="17412" name="Picture 6" descr="muhlenbergia capillaris_fie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r="1167" b="15204"/>
          <a:stretch>
            <a:fillRect/>
          </a:stretch>
        </p:blipFill>
        <p:spPr bwMode="auto">
          <a:xfrm>
            <a:off x="6110995" y="3505200"/>
            <a:ext cx="2178050" cy="2447624"/>
          </a:xfrm>
          <a:prstGeom prst="rect">
            <a:avLst/>
          </a:prstGeom>
          <a:noFill/>
          <a:ln w="15875">
            <a:solidFill>
              <a:srgbClr val="EBE8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914400"/>
            <a:ext cx="1598441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6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5"/>
    </mc:Choice>
    <mc:Fallback xmlns="">
      <p:transition spd="slow" advTm="6401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1001486" y="914400"/>
            <a:ext cx="5580111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Pineywoods Dropseed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Sporobolus junceus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001486" y="2428330"/>
            <a:ext cx="4637314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bunchgrass with wiry leaves, leaves are a blue/green color, inflorescence is pyramid shaped panicle.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found in open dry sites in pine savannas, flatwoods, and sandhills.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seeds consumed by songbirds, provides cover, foliage eaten by deer.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40461" y="1077913"/>
            <a:ext cx="2412093" cy="2655887"/>
            <a:chOff x="5638800" y="95250"/>
            <a:chExt cx="2800350" cy="3733800"/>
          </a:xfrm>
        </p:grpSpPr>
        <p:pic>
          <p:nvPicPr>
            <p:cNvPr id="18437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95250"/>
              <a:ext cx="2800350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6248400" y="2895600"/>
              <a:ext cx="1066800" cy="685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35735" y="4025219"/>
            <a:ext cx="1821543" cy="2125436"/>
            <a:chOff x="6019800" y="3962400"/>
            <a:chExt cx="2038350" cy="2717800"/>
          </a:xfrm>
        </p:grpSpPr>
        <p:pic>
          <p:nvPicPr>
            <p:cNvPr id="18436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962400"/>
              <a:ext cx="2038350" cy="271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6553200" y="3962400"/>
              <a:ext cx="1066800" cy="20574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32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71"/>
    </mc:Choice>
    <mc:Fallback xmlns="">
      <p:transition spd="slow" advTm="5037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922899" y="952559"/>
            <a:ext cx="4101764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Big Bluestem 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Andropogon gerardii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922899" y="2321701"/>
            <a:ext cx="41497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large bunch grass up to 8’ tall, brown inflorescence resembling a turkey foot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common in prairies, hillside bogs, pine savannas, and flatwoods.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provides good cover and nesting sites, seeds eaten by gamebirds and songbirds, foliage eaten by deer.</a:t>
            </a:r>
          </a:p>
        </p:txBody>
      </p:sp>
      <p:pic>
        <p:nvPicPr>
          <p:cNvPr id="20484" name="Picture 5" descr="Andropogon gerardii_inflor_refor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17073" r="7483" b="12749"/>
          <a:stretch>
            <a:fillRect/>
          </a:stretch>
        </p:blipFill>
        <p:spPr bwMode="auto">
          <a:xfrm>
            <a:off x="5578078" y="952559"/>
            <a:ext cx="2202656" cy="3015747"/>
          </a:xfrm>
          <a:prstGeom prst="rect">
            <a:avLst/>
          </a:prstGeom>
          <a:noFill/>
          <a:ln w="15875">
            <a:solidFill>
              <a:srgbClr val="EBE8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34580"/>
            <a:ext cx="3148012" cy="177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29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69"/>
    </mc:Choice>
    <mc:Fallback xmlns="">
      <p:transition spd="slow" advTm="6746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942954" y="931158"/>
            <a:ext cx="4467891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800" b="1" dirty="0">
                <a:latin typeface="Perpetua" pitchFamily="18" charset="0"/>
              </a:rPr>
              <a:t>Splitbeard Bluestem </a:t>
            </a:r>
          </a:p>
          <a:p>
            <a:pPr algn="ctr" eaLnBrk="1" hangingPunct="1"/>
            <a:r>
              <a:rPr lang="en-US" sz="3800" b="1" i="1" dirty="0">
                <a:latin typeface="Perpetua" pitchFamily="18" charset="0"/>
              </a:rPr>
              <a:t>Andropogon ternarius</a:t>
            </a:r>
            <a:endParaRPr lang="en-US" sz="3800" b="1" dirty="0">
              <a:latin typeface="Perpetua" pitchFamily="18" charset="0"/>
            </a:endParaRPr>
          </a:p>
        </p:txBody>
      </p:sp>
      <p:grpSp>
        <p:nvGrpSpPr>
          <p:cNvPr id="21509" name="Group 18"/>
          <p:cNvGrpSpPr>
            <a:grpSpLocks/>
          </p:cNvGrpSpPr>
          <p:nvPr/>
        </p:nvGrpSpPr>
        <p:grpSpPr bwMode="auto">
          <a:xfrm>
            <a:off x="5590822" y="931158"/>
            <a:ext cx="2563526" cy="4076700"/>
            <a:chOff x="2112" y="2112"/>
            <a:chExt cx="1351" cy="2056"/>
          </a:xfrm>
        </p:grpSpPr>
        <p:pic>
          <p:nvPicPr>
            <p:cNvPr id="21515" name="Picture 11" descr="Andropogon ternarius_inflor_reforma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" r="7104"/>
            <a:stretch>
              <a:fillRect/>
            </a:stretch>
          </p:blipFill>
          <p:spPr bwMode="auto">
            <a:xfrm rot="-5400000">
              <a:off x="1876" y="2348"/>
              <a:ext cx="1824" cy="1351"/>
            </a:xfrm>
            <a:prstGeom prst="rect">
              <a:avLst/>
            </a:prstGeom>
            <a:noFill/>
            <a:ln w="15875">
              <a:solidFill>
                <a:srgbClr val="EBE8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6" name="Text Box 15"/>
            <p:cNvSpPr txBox="1">
              <a:spLocks noChangeArrowheads="1"/>
            </p:cNvSpPr>
            <p:nvPr/>
          </p:nvSpPr>
          <p:spPr bwMode="auto">
            <a:xfrm>
              <a:off x="2127" y="3916"/>
              <a:ext cx="132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000">
                  <a:latin typeface="Perpetua" pitchFamily="18" charset="0"/>
                </a:rPr>
                <a:t>Splitbeard Bluestem </a:t>
              </a:r>
            </a:p>
          </p:txBody>
        </p:sp>
      </p:grpSp>
      <p:sp>
        <p:nvSpPr>
          <p:cNvPr id="21510" name="TextBox 19"/>
          <p:cNvSpPr txBox="1">
            <a:spLocks noChangeArrowheads="1"/>
          </p:cNvSpPr>
          <p:nvPr/>
        </p:nvSpPr>
        <p:spPr bwMode="auto">
          <a:xfrm>
            <a:off x="942954" y="2299583"/>
            <a:ext cx="401955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long inflorescence stalks up to 2” in length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found in dry, sandy soils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seed eaten by songbirds and quail, cover and forage for wildlife.</a:t>
            </a:r>
          </a:p>
        </p:txBody>
      </p:sp>
    </p:spTree>
    <p:extLst>
      <p:ext uri="{BB962C8B-B14F-4D97-AF65-F5344CB8AC3E}">
        <p14:creationId xmlns:p14="http://schemas.microsoft.com/office/powerpoint/2010/main" val="14779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9"/>
    </mc:Choice>
    <mc:Fallback xmlns="">
      <p:transition spd="slow" advTm="5448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38" y="3124200"/>
            <a:ext cx="1846670" cy="277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883575" y="926290"/>
            <a:ext cx="443198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Broomsedge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Andropogon virginicus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22533" name="TextBox 9"/>
          <p:cNvSpPr txBox="1">
            <a:spLocks noChangeArrowheads="1"/>
          </p:cNvSpPr>
          <p:nvPr/>
        </p:nvSpPr>
        <p:spPr bwMode="auto">
          <a:xfrm>
            <a:off x="883575" y="2605901"/>
            <a:ext cx="497730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common bunch grass up to 4’ tall, leaves flattened at the base, inflorescence with 2-4 racemes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grows in a wide variety of habitats including grasslands, pastures, and open forests.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provides good cover and nesting sites, seeds eaten by small mammals and songbirds.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41275" y="967209"/>
            <a:ext cx="1066800" cy="1955800"/>
            <a:chOff x="7543800" y="128588"/>
            <a:chExt cx="1489075" cy="2832100"/>
          </a:xfrm>
        </p:grpSpPr>
        <p:pic>
          <p:nvPicPr>
            <p:cNvPr id="22534" name="Picture 12" descr="Andropogon virginicus_b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10" t="25389" r="11333" b="6741"/>
            <a:stretch>
              <a:fillRect/>
            </a:stretch>
          </p:blipFill>
          <p:spPr bwMode="auto">
            <a:xfrm>
              <a:off x="7543800" y="128588"/>
              <a:ext cx="1489075" cy="2832100"/>
            </a:xfrm>
            <a:prstGeom prst="rect">
              <a:avLst/>
            </a:prstGeom>
            <a:noFill/>
            <a:ln w="15875">
              <a:solidFill>
                <a:srgbClr val="EBE8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848600" y="1371600"/>
              <a:ext cx="762000" cy="9906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47983" y="967209"/>
            <a:ext cx="1654175" cy="1955800"/>
            <a:chOff x="5334000" y="150813"/>
            <a:chExt cx="2035175" cy="2809875"/>
          </a:xfrm>
        </p:grpSpPr>
        <p:pic>
          <p:nvPicPr>
            <p:cNvPr id="22530" name="Picture 9" descr="Andropogon virginicus_inflor_reforma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14"/>
            <a:stretch>
              <a:fillRect/>
            </a:stretch>
          </p:blipFill>
          <p:spPr bwMode="auto">
            <a:xfrm>
              <a:off x="5334000" y="150813"/>
              <a:ext cx="2035175" cy="2809875"/>
            </a:xfrm>
            <a:prstGeom prst="rect">
              <a:avLst/>
            </a:prstGeom>
            <a:noFill/>
            <a:ln w="15875">
              <a:solidFill>
                <a:srgbClr val="EBE8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5842000" y="1004888"/>
              <a:ext cx="762000" cy="9906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17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10"/>
    </mc:Choice>
    <mc:Fallback xmlns="">
      <p:transition spd="slow" advTm="6671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Schizachyrium scoparium_base_reform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1663" r="8980" b="18515"/>
          <a:stretch>
            <a:fillRect/>
          </a:stretch>
        </p:blipFill>
        <p:spPr bwMode="auto">
          <a:xfrm>
            <a:off x="6459680" y="3657599"/>
            <a:ext cx="1557052" cy="2229315"/>
          </a:xfrm>
          <a:prstGeom prst="rect">
            <a:avLst/>
          </a:prstGeom>
          <a:noFill/>
          <a:ln w="15875">
            <a:solidFill>
              <a:srgbClr val="EBE8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902674" y="923469"/>
            <a:ext cx="500464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Little Bluestem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Schizachyrium scoparium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938960" y="2667000"/>
            <a:ext cx="517683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common bunch grass up to 4’ tall, inflorescence a single raceme, leaves turn purplish-red in fall.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grows well in wide variety of habitats including old fields, open forests, and prairies.  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provides good cover for birds and small mammals, seeds eaten by birds.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85706" y="914398"/>
            <a:ext cx="1905000" cy="2517775"/>
            <a:chOff x="5943600" y="144463"/>
            <a:chExt cx="2287588" cy="3287712"/>
          </a:xfrm>
        </p:grpSpPr>
        <p:pic>
          <p:nvPicPr>
            <p:cNvPr id="24578" name="Picture 11" descr="Schizacuyrium scoparium_field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3" b="18074"/>
            <a:stretch>
              <a:fillRect/>
            </a:stretch>
          </p:blipFill>
          <p:spPr bwMode="auto">
            <a:xfrm>
              <a:off x="5943600" y="144463"/>
              <a:ext cx="2287588" cy="3287712"/>
            </a:xfrm>
            <a:prstGeom prst="rect">
              <a:avLst/>
            </a:prstGeom>
            <a:noFill/>
            <a:ln w="15875">
              <a:solidFill>
                <a:srgbClr val="EBE8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6705600" y="533400"/>
              <a:ext cx="609600" cy="5334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1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35"/>
    </mc:Choice>
    <mc:Fallback xmlns="">
      <p:transition spd="slow" advTm="5783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"/>
          <p:cNvSpPr txBox="1">
            <a:spLocks noChangeArrowheads="1"/>
          </p:cNvSpPr>
          <p:nvPr/>
        </p:nvSpPr>
        <p:spPr bwMode="auto">
          <a:xfrm>
            <a:off x="932402" y="888749"/>
            <a:ext cx="418807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Toothache Grass 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Ctenium aromaticum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932402" y="2150633"/>
            <a:ext cx="409679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bunch grass that forms dense clumps, leaves dark green on top and lighter on bottom, inflorescence looks like comb and curl as seeds mature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found in wet to moist pine flatwoods, savannas, prairies, and pitcher plant bogs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provides cover.</a:t>
            </a:r>
          </a:p>
        </p:txBody>
      </p:sp>
      <p:pic>
        <p:nvPicPr>
          <p:cNvPr id="26628" name="Picture 6" descr="Ctenium aromaticum_inflor_reform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06" y="888748"/>
            <a:ext cx="3030793" cy="4550237"/>
          </a:xfrm>
          <a:prstGeom prst="rect">
            <a:avLst/>
          </a:prstGeom>
          <a:noFill/>
          <a:ln w="15875">
            <a:solidFill>
              <a:srgbClr val="EBE8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8"/>
    </mc:Choice>
    <mc:Fallback xmlns="">
      <p:transition spd="slow" advTm="5246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7"/>
          <p:cNvSpPr txBox="1">
            <a:spLocks noChangeArrowheads="1"/>
          </p:cNvSpPr>
          <p:nvPr/>
        </p:nvSpPr>
        <p:spPr bwMode="auto">
          <a:xfrm>
            <a:off x="914399" y="878012"/>
            <a:ext cx="367190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Switchgrass 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Panicum virgatum</a:t>
            </a:r>
            <a:endParaRPr lang="en-US" sz="3800" b="1" dirty="0">
              <a:latin typeface="Perpetua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27355" y="1124605"/>
            <a:ext cx="3261513" cy="1588433"/>
            <a:chOff x="4827355" y="1124605"/>
            <a:chExt cx="3261513" cy="1588433"/>
          </a:xfrm>
        </p:grpSpPr>
        <p:grpSp>
          <p:nvGrpSpPr>
            <p:cNvPr id="27651" name="Group 12"/>
            <p:cNvGrpSpPr>
              <a:grpSpLocks/>
            </p:cNvGrpSpPr>
            <p:nvPr/>
          </p:nvGrpSpPr>
          <p:grpSpPr bwMode="auto">
            <a:xfrm>
              <a:off x="4827355" y="1124606"/>
              <a:ext cx="1530350" cy="1588432"/>
              <a:chOff x="323" y="1920"/>
              <a:chExt cx="2269" cy="2335"/>
            </a:xfrm>
          </p:grpSpPr>
          <p:pic>
            <p:nvPicPr>
              <p:cNvPr id="27661" name="Picture 6" descr="Panicum virgatum_ ligul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23" t="33112" r="18167" b="35611"/>
              <a:stretch>
                <a:fillRect/>
              </a:stretch>
            </p:blipFill>
            <p:spPr bwMode="auto">
              <a:xfrm>
                <a:off x="323" y="1920"/>
                <a:ext cx="2269" cy="2335"/>
              </a:xfrm>
              <a:prstGeom prst="rect">
                <a:avLst/>
              </a:prstGeom>
              <a:noFill/>
              <a:ln w="15875">
                <a:solidFill>
                  <a:srgbClr val="EBE8D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62" name="Text Box 8"/>
              <p:cNvSpPr txBox="1">
                <a:spLocks noChangeArrowheads="1"/>
              </p:cNvSpPr>
              <p:nvPr/>
            </p:nvSpPr>
            <p:spPr bwMode="auto">
              <a:xfrm>
                <a:off x="824" y="2297"/>
                <a:ext cx="863" cy="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FFFF00"/>
                    </a:solidFill>
                    <a:latin typeface="Perpetua" pitchFamily="18" charset="0"/>
                  </a:rPr>
                  <a:t>Ligule </a:t>
                </a:r>
              </a:p>
            </p:txBody>
          </p:sp>
          <p:sp>
            <p:nvSpPr>
              <p:cNvPr id="27663" name="Oval 9"/>
              <p:cNvSpPr>
                <a:spLocks noChangeArrowheads="1"/>
              </p:cNvSpPr>
              <p:nvPr/>
            </p:nvSpPr>
            <p:spPr bwMode="auto">
              <a:xfrm>
                <a:off x="864" y="2928"/>
                <a:ext cx="384" cy="432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52" name="Group 13"/>
            <p:cNvGrpSpPr>
              <a:grpSpLocks/>
            </p:cNvGrpSpPr>
            <p:nvPr/>
          </p:nvGrpSpPr>
          <p:grpSpPr bwMode="auto">
            <a:xfrm>
              <a:off x="6216972" y="1124605"/>
              <a:ext cx="1871896" cy="1588432"/>
              <a:chOff x="2806" y="1920"/>
              <a:chExt cx="2666" cy="2334"/>
            </a:xfrm>
          </p:grpSpPr>
          <p:pic>
            <p:nvPicPr>
              <p:cNvPr id="27659" name="Picture 5" descr="Panicum virgatum_rhizom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62" t="3528" r="15704" b="10417"/>
              <a:stretch>
                <a:fillRect/>
              </a:stretch>
            </p:blipFill>
            <p:spPr bwMode="auto">
              <a:xfrm>
                <a:off x="2806" y="1920"/>
                <a:ext cx="2666" cy="2334"/>
              </a:xfrm>
              <a:prstGeom prst="rect">
                <a:avLst/>
              </a:prstGeom>
              <a:noFill/>
              <a:ln w="15875">
                <a:solidFill>
                  <a:srgbClr val="EBE8D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60" name="Text Box 10"/>
              <p:cNvSpPr txBox="1">
                <a:spLocks noChangeArrowheads="1"/>
              </p:cNvSpPr>
              <p:nvPr/>
            </p:nvSpPr>
            <p:spPr bwMode="auto">
              <a:xfrm>
                <a:off x="3816" y="2164"/>
                <a:ext cx="1238" cy="4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FFFF00"/>
                    </a:solidFill>
                    <a:latin typeface="Perpetua" pitchFamily="18" charset="0"/>
                  </a:rPr>
                  <a:t>Rhizome </a:t>
                </a:r>
              </a:p>
            </p:txBody>
          </p:sp>
        </p:grpSp>
      </p:grpSp>
      <p:sp>
        <p:nvSpPr>
          <p:cNvPr id="27654" name="TextBox 10"/>
          <p:cNvSpPr txBox="1">
            <a:spLocks noChangeArrowheads="1"/>
          </p:cNvSpPr>
          <p:nvPr/>
        </p:nvSpPr>
        <p:spPr bwMode="auto">
          <a:xfrm>
            <a:off x="914399" y="2362200"/>
            <a:ext cx="38862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rhizomatous grass up to 6 ft., open panicle inflorescence, ligule of dense hairs up to ¼” long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grows in a variety of habitat types but prefers wet-mesic to mesic soil conditions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seeds eaten by wild turkeys, quail, and songbirds, provides cover.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24" y="2806224"/>
            <a:ext cx="2454739" cy="31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5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12"/>
    </mc:Choice>
    <mc:Fallback xmlns="">
      <p:transition spd="slow" advTm="6661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947511" y="910520"/>
            <a:ext cx="46482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Yellow Indiangrass 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Sorghastrum nutans</a:t>
            </a:r>
            <a:endParaRPr lang="en-US" sz="3800" b="1" dirty="0">
              <a:latin typeface="Perpetua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15613" y="3200399"/>
            <a:ext cx="1534838" cy="2593059"/>
            <a:chOff x="5984875" y="3048000"/>
            <a:chExt cx="2428875" cy="3565525"/>
          </a:xfrm>
        </p:grpSpPr>
        <p:grpSp>
          <p:nvGrpSpPr>
            <p:cNvPr id="28675" name="Group 12"/>
            <p:cNvGrpSpPr>
              <a:grpSpLocks/>
            </p:cNvGrpSpPr>
            <p:nvPr/>
          </p:nvGrpSpPr>
          <p:grpSpPr bwMode="auto">
            <a:xfrm>
              <a:off x="5984875" y="3048000"/>
              <a:ext cx="2428875" cy="3565525"/>
              <a:chOff x="192" y="1632"/>
              <a:chExt cx="1780" cy="2608"/>
            </a:xfrm>
          </p:grpSpPr>
          <p:pic>
            <p:nvPicPr>
              <p:cNvPr id="28685" name="Picture 5" descr="Sorghastrum nutans_ligule_reforma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26" t="22395" r="21452" b="18625"/>
              <a:stretch>
                <a:fillRect/>
              </a:stretch>
            </p:blipFill>
            <p:spPr bwMode="auto">
              <a:xfrm>
                <a:off x="192" y="1632"/>
                <a:ext cx="1780" cy="2608"/>
              </a:xfrm>
              <a:prstGeom prst="rect">
                <a:avLst/>
              </a:prstGeom>
              <a:noFill/>
              <a:ln w="15875">
                <a:solidFill>
                  <a:srgbClr val="EBE8D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686" name="Text Box 9"/>
              <p:cNvSpPr txBox="1">
                <a:spLocks noChangeArrowheads="1"/>
              </p:cNvSpPr>
              <p:nvPr/>
            </p:nvSpPr>
            <p:spPr bwMode="auto">
              <a:xfrm>
                <a:off x="724" y="2278"/>
                <a:ext cx="558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FFFF00"/>
                    </a:solidFill>
                    <a:latin typeface="Perpetua" pitchFamily="18" charset="0"/>
                  </a:rPr>
                  <a:t>Ligule</a:t>
                </a:r>
              </a:p>
            </p:txBody>
          </p:sp>
        </p:grpSp>
        <p:sp>
          <p:nvSpPr>
            <p:cNvPr id="28678" name="Oval 22"/>
            <p:cNvSpPr>
              <a:spLocks noChangeArrowheads="1"/>
            </p:cNvSpPr>
            <p:nvPr/>
          </p:nvSpPr>
          <p:spPr bwMode="auto">
            <a:xfrm>
              <a:off x="7081838" y="4430713"/>
              <a:ext cx="685800" cy="5334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" name="Straight Arrow Connector 2"/>
            <p:cNvCxnSpPr>
              <a:stCxn id="28686" idx="2"/>
              <a:endCxn id="28678" idx="1"/>
            </p:cNvCxnSpPr>
            <p:nvPr/>
          </p:nvCxnSpPr>
          <p:spPr>
            <a:xfrm>
              <a:off x="7091363" y="4332288"/>
              <a:ext cx="90487" cy="17621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518128" y="1074443"/>
            <a:ext cx="2638425" cy="2074862"/>
            <a:chOff x="5591175" y="219075"/>
            <a:chExt cx="3354388" cy="2635250"/>
          </a:xfrm>
        </p:grpSpPr>
        <p:pic>
          <p:nvPicPr>
            <p:cNvPr id="28676" name="Picture 4" descr="Sorghastrum nutans_inflor_reforma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5" t="1884" r="8813" b="2438"/>
            <a:stretch>
              <a:fillRect/>
            </a:stretch>
          </p:blipFill>
          <p:spPr bwMode="auto">
            <a:xfrm>
              <a:off x="5591175" y="219075"/>
              <a:ext cx="1519238" cy="2635250"/>
            </a:xfrm>
            <a:prstGeom prst="rect">
              <a:avLst/>
            </a:prstGeom>
            <a:noFill/>
            <a:ln w="15875">
              <a:solidFill>
                <a:srgbClr val="EBE8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7" name="Picture 7" descr="Sorghastrum nutans_inflor_close1_reforma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8" t="4213" r="18625" b="37029"/>
            <a:stretch>
              <a:fillRect/>
            </a:stretch>
          </p:blipFill>
          <p:spPr bwMode="auto">
            <a:xfrm>
              <a:off x="7175500" y="228600"/>
              <a:ext cx="1770063" cy="2625725"/>
            </a:xfrm>
            <a:prstGeom prst="rect">
              <a:avLst/>
            </a:prstGeom>
            <a:noFill/>
            <a:ln w="15875">
              <a:solidFill>
                <a:srgbClr val="EBE8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7472363" y="1536700"/>
              <a:ext cx="295275" cy="7493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7394575" y="779463"/>
              <a:ext cx="963668" cy="508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FF00"/>
                  </a:solidFill>
                  <a:latin typeface="Perpetua" pitchFamily="18" charset="0"/>
                </a:rPr>
                <a:t>Awn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7620000" y="1154113"/>
              <a:ext cx="147638" cy="38258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83" name="TextBox 24"/>
          <p:cNvSpPr txBox="1">
            <a:spLocks noChangeArrowheads="1"/>
          </p:cNvSpPr>
          <p:nvPr/>
        </p:nvSpPr>
        <p:spPr bwMode="auto">
          <a:xfrm>
            <a:off x="947511" y="2406854"/>
            <a:ext cx="4006396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membranous ligule up to ¼” long, rhizomatous , long awns on </a:t>
            </a:r>
            <a:r>
              <a:rPr lang="en-US" sz="2200" dirty="0" err="1">
                <a:latin typeface="Perpetua" pitchFamily="18" charset="0"/>
              </a:rPr>
              <a:t>spikelets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grows well in plantations, open forests, forest margins, and right-of-ways.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seeds eaten by songbirds and small mammals; cover for wildlife; foliage eaten by deer.</a:t>
            </a:r>
          </a:p>
        </p:txBody>
      </p:sp>
    </p:spTree>
    <p:extLst>
      <p:ext uri="{BB962C8B-B14F-4D97-AF65-F5344CB8AC3E}">
        <p14:creationId xmlns:p14="http://schemas.microsoft.com/office/powerpoint/2010/main" val="34401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48"/>
    </mc:Choice>
    <mc:Fallback xmlns="">
      <p:transition spd="slow" advTm="7344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52575" y="990600"/>
            <a:ext cx="603885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Perpetua" pitchFamily="18" charset="0"/>
              </a:rPr>
              <a:t>Longleaf Understory</a:t>
            </a:r>
            <a:r>
              <a:rPr lang="en-US" sz="4000" b="1" baseline="0" dirty="0" smtClean="0">
                <a:latin typeface="Perpetua" pitchFamily="18" charset="0"/>
              </a:rPr>
              <a:t> Benefits</a:t>
            </a:r>
            <a:endParaRPr lang="en-US" sz="4000" b="1" dirty="0">
              <a:latin typeface="Perpetua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184400"/>
            <a:ext cx="55245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6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2"/>
    </mc:Choice>
    <mc:Fallback xmlns="">
      <p:transition spd="slow" advTm="4070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914400" y="914400"/>
            <a:ext cx="46482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b="1" dirty="0">
                <a:latin typeface="Perpetua" pitchFamily="18" charset="0"/>
              </a:rPr>
              <a:t>Lopsided Indiangrass </a:t>
            </a:r>
          </a:p>
          <a:p>
            <a:pPr eaLnBrk="1" hangingPunct="1"/>
            <a:r>
              <a:rPr lang="en-US" sz="3800" b="1" i="1" dirty="0">
                <a:latin typeface="Perpetua" pitchFamily="18" charset="0"/>
              </a:rPr>
              <a:t>Sorghastrum secundum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932793" y="2387833"/>
            <a:ext cx="46482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membranous ligule up to 1/8” long, non-rhizomatous clump grass, inflorescence a one-sided panicle, </a:t>
            </a:r>
            <a:r>
              <a:rPr lang="en-US" sz="2200" dirty="0" err="1">
                <a:latin typeface="Perpetua" pitchFamily="18" charset="0"/>
              </a:rPr>
              <a:t>spikelets</a:t>
            </a:r>
            <a:r>
              <a:rPr lang="en-US" sz="2200" dirty="0">
                <a:latin typeface="Perpetua" pitchFamily="18" charset="0"/>
              </a:rPr>
              <a:t> with long, twisted awns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grows well in well-drained soils of upland sites.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seeds eaten by songbirds and small mammals; cover for wildlife</a:t>
            </a:r>
          </a:p>
        </p:txBody>
      </p:sp>
      <p:pic>
        <p:nvPicPr>
          <p:cNvPr id="29700" name="Picture 5" descr="Sorghastrum secundum_fiel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1407" b="2647"/>
          <a:stretch>
            <a:fillRect/>
          </a:stretch>
        </p:blipFill>
        <p:spPr bwMode="auto">
          <a:xfrm>
            <a:off x="6248400" y="914400"/>
            <a:ext cx="1993861" cy="2805034"/>
          </a:xfrm>
          <a:prstGeom prst="rect">
            <a:avLst/>
          </a:prstGeom>
          <a:noFill/>
          <a:ln w="15875">
            <a:solidFill>
              <a:srgbClr val="EBE8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4" descr="Sorghastrum secundum_ligu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2" t="17999" r="18973" b="27982"/>
          <a:stretch>
            <a:fillRect/>
          </a:stretch>
        </p:blipFill>
        <p:spPr bwMode="auto">
          <a:xfrm>
            <a:off x="6640099" y="3886200"/>
            <a:ext cx="1210461" cy="2029957"/>
          </a:xfrm>
          <a:prstGeom prst="rect">
            <a:avLst/>
          </a:prstGeom>
          <a:noFill/>
          <a:ln w="15875">
            <a:solidFill>
              <a:srgbClr val="EBE8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0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4"/>
    </mc:Choice>
    <mc:Fallback xmlns="">
      <p:transition spd="slow" advTm="5667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19400" y="914400"/>
            <a:ext cx="35052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Perpetua" pitchFamily="18" charset="0"/>
              </a:rPr>
              <a:t>Composites</a:t>
            </a:r>
            <a:endParaRPr lang="en-US" b="1" dirty="0">
              <a:latin typeface="Perpet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29" y="2005692"/>
            <a:ext cx="5250543" cy="39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9"/>
    </mc:Choice>
    <mc:Fallback xmlns="">
      <p:transition spd="slow" advTm="559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6343" y="914400"/>
            <a:ext cx="731520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800" dirty="0" smtClean="0">
                <a:latin typeface="Perpetua" pitchFamily="18" charset="0"/>
              </a:rPr>
              <a:t>Asteraceae </a:t>
            </a:r>
          </a:p>
          <a:p>
            <a:pPr algn="ctr">
              <a:spcAft>
                <a:spcPts val="600"/>
              </a:spcAft>
            </a:pPr>
            <a:r>
              <a:rPr lang="en-US" sz="3800" dirty="0" smtClean="0">
                <a:latin typeface="Perpetua" pitchFamily="18" charset="0"/>
              </a:rPr>
              <a:t> Sunflower or Composite Family</a:t>
            </a:r>
          </a:p>
          <a:p>
            <a:pPr algn="ctr">
              <a:spcAft>
                <a:spcPts val="600"/>
              </a:spcAft>
            </a:pPr>
            <a:endParaRPr lang="en-US" sz="2800" dirty="0" smtClean="0">
              <a:latin typeface="Perpetu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One of the largest flowering plant families  (~1100 genera &amp; 19,000 species)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Many well adapted to all climates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Found from xeric to wet-mesic sites within the longleaf ecosystem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Characterized </a:t>
            </a:r>
            <a:r>
              <a:rPr lang="en-US" sz="2400" dirty="0">
                <a:latin typeface="Perpetua" pitchFamily="18" charset="0"/>
              </a:rPr>
              <a:t>by flowers arranged in a </a:t>
            </a:r>
            <a:r>
              <a:rPr lang="en-US" sz="2400" dirty="0" smtClean="0">
                <a:latin typeface="Perpetua" pitchFamily="18" charset="0"/>
              </a:rPr>
              <a:t>head subtended by bracts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High pollinator value</a:t>
            </a:r>
          </a:p>
        </p:txBody>
      </p:sp>
    </p:spTree>
    <p:extLst>
      <p:ext uri="{BB962C8B-B14F-4D97-AF65-F5344CB8AC3E}">
        <p14:creationId xmlns:p14="http://schemas.microsoft.com/office/powerpoint/2010/main" val="17841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3"/>
    </mc:Choice>
    <mc:Fallback xmlns="">
      <p:transition spd="slow" advTm="4616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936667"/>
            <a:ext cx="4495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Tall Ironweed </a:t>
            </a:r>
          </a:p>
          <a:p>
            <a:r>
              <a:rPr lang="en-US" sz="3800" b="1" i="1" dirty="0" err="1" smtClean="0">
                <a:latin typeface="Perpetua" pitchFamily="18" charset="0"/>
              </a:rPr>
              <a:t>Vernonia</a:t>
            </a:r>
            <a:r>
              <a:rPr lang="en-US" sz="3800" b="1" i="1" dirty="0" smtClean="0">
                <a:latin typeface="Perpetua" pitchFamily="18" charset="0"/>
              </a:rPr>
              <a:t> </a:t>
            </a:r>
            <a:r>
              <a:rPr lang="en-US" sz="3800" b="1" i="1" dirty="0" err="1" smtClean="0">
                <a:latin typeface="Perpetua" pitchFamily="18" charset="0"/>
              </a:rPr>
              <a:t>angustifolia</a:t>
            </a:r>
            <a:endParaRPr lang="en-US" sz="3800" b="1" i="1" dirty="0">
              <a:latin typeface="Perpetua" pitchFamily="18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90600" y="2237965"/>
            <a:ext cx="43434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vibrant purple discoid inflorescence, alternate narrow leaves with deeply incised </a:t>
            </a:r>
            <a:r>
              <a:rPr lang="en-US" sz="2200" dirty="0" err="1">
                <a:latin typeface="Perpetua" pitchFamily="18" charset="0"/>
              </a:rPr>
              <a:t>midvein</a:t>
            </a:r>
            <a:r>
              <a:rPr lang="en-US" sz="2200" dirty="0">
                <a:latin typeface="Perpetua" pitchFamily="18" charset="0"/>
              </a:rPr>
              <a:t>.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inhabits dry soils in longleaf pinelands and pine savannas.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songbirds eat seeds, provides browse for deer, good pollinator plant.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09452"/>
            <a:ext cx="2767643" cy="36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8"/>
    </mc:Choice>
    <mc:Fallback xmlns="">
      <p:transition spd="slow" advTm="4979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64" y="884941"/>
            <a:ext cx="3244850" cy="2153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884941"/>
            <a:ext cx="411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Brown-eyed Susan </a:t>
            </a:r>
          </a:p>
          <a:p>
            <a:r>
              <a:rPr lang="en-US" sz="3800" b="1" i="1" dirty="0" err="1" smtClean="0">
                <a:latin typeface="Perpetua" pitchFamily="18" charset="0"/>
              </a:rPr>
              <a:t>Rudbeckia</a:t>
            </a:r>
            <a:r>
              <a:rPr lang="en-US" sz="3800" b="1" i="1" dirty="0" smtClean="0">
                <a:latin typeface="Perpetua" pitchFamily="18" charset="0"/>
              </a:rPr>
              <a:t> </a:t>
            </a:r>
            <a:r>
              <a:rPr lang="en-US" sz="3800" b="1" i="1" dirty="0" err="1" smtClean="0">
                <a:latin typeface="Perpetua" pitchFamily="18" charset="0"/>
              </a:rPr>
              <a:t>hirta</a:t>
            </a:r>
            <a:endParaRPr lang="en-US" sz="3800" b="1" i="1" dirty="0">
              <a:latin typeface="Perpet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68" y="3111683"/>
            <a:ext cx="1837145" cy="2755718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995855" y="2601688"/>
            <a:ext cx="38862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</a:t>
            </a:r>
            <a:r>
              <a:rPr lang="en-US" sz="2200" dirty="0" smtClean="0">
                <a:latin typeface="Perpetua" pitchFamily="18" charset="0"/>
              </a:rPr>
              <a:t>large, bright yellow flower heads, stems &amp; leaves covered with rough hairs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found in plantations, open forests, forest openings, and right-of-ways.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</a:t>
            </a:r>
            <a:r>
              <a:rPr lang="en-US" sz="2200" dirty="0" smtClean="0">
                <a:latin typeface="Perpetua" pitchFamily="18" charset="0"/>
              </a:rPr>
              <a:t>songbirds eat seeds, deer browse foliage.</a:t>
            </a:r>
            <a:endParaRPr lang="en-US" sz="22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0"/>
    </mc:Choice>
    <mc:Fallback xmlns="">
      <p:transition spd="slow" advTm="5462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886" y="961616"/>
            <a:ext cx="5715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Anise-Scented Goldenrod </a:t>
            </a:r>
          </a:p>
          <a:p>
            <a:r>
              <a:rPr lang="en-US" sz="3800" b="1" i="1" dirty="0" smtClean="0">
                <a:latin typeface="Perpetua" pitchFamily="18" charset="0"/>
              </a:rPr>
              <a:t>Solidago odora</a:t>
            </a:r>
            <a:endParaRPr lang="en-US" sz="3800" b="1" i="1" dirty="0">
              <a:latin typeface="Perpet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74" y="961616"/>
            <a:ext cx="1742384" cy="3090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91000"/>
            <a:ext cx="2592558" cy="1725672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26886" y="2507035"/>
            <a:ext cx="453571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000" b="1" dirty="0">
                <a:latin typeface="Perpetua" pitchFamily="18" charset="0"/>
              </a:rPr>
              <a:t>Identifying Characteristic</a:t>
            </a:r>
            <a:r>
              <a:rPr lang="en-US" sz="2000" dirty="0">
                <a:latin typeface="Perpetua" pitchFamily="18" charset="0"/>
              </a:rPr>
              <a:t>:  </a:t>
            </a:r>
            <a:r>
              <a:rPr lang="en-US" sz="2000" dirty="0" smtClean="0">
                <a:latin typeface="Perpetua" pitchFamily="18" charset="0"/>
              </a:rPr>
              <a:t>late summer yellow flowers, leaves smell like licorice when crushed.</a:t>
            </a:r>
            <a:endParaRPr lang="en-US" sz="20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000" b="1" dirty="0" smtClean="0">
                <a:latin typeface="Perpetua" pitchFamily="18" charset="0"/>
              </a:rPr>
              <a:t>Habitat:  </a:t>
            </a:r>
            <a:r>
              <a:rPr lang="en-US" sz="2000" dirty="0" smtClean="0">
                <a:latin typeface="Perpetua" pitchFamily="18" charset="0"/>
              </a:rPr>
              <a:t>common in open forests, along forest margins and right-of-ways.</a:t>
            </a:r>
            <a:endParaRPr lang="en-US" sz="20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000" b="1" dirty="0">
                <a:latin typeface="Perpetua" pitchFamily="18" charset="0"/>
              </a:rPr>
              <a:t>Wildlife Usage</a:t>
            </a:r>
            <a:r>
              <a:rPr lang="en-US" sz="2000" dirty="0">
                <a:latin typeface="Perpetua" pitchFamily="18" charset="0"/>
              </a:rPr>
              <a:t>:  </a:t>
            </a:r>
            <a:r>
              <a:rPr lang="en-US" sz="2000" dirty="0" smtClean="0">
                <a:latin typeface="Perpetua" pitchFamily="18" charset="0"/>
              </a:rPr>
              <a:t>seeds consumed by small mammals &amp; songbirds, leaves provide browse, and  is good pollinator food source.</a:t>
            </a:r>
            <a:endParaRPr lang="en-US" sz="20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06"/>
    </mc:Choice>
    <mc:Fallback xmlns="">
      <p:transition spd="slow" advTm="4780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50" y="901849"/>
            <a:ext cx="2099102" cy="2798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1" y="901849"/>
            <a:ext cx="4038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Rayless Sunflower </a:t>
            </a:r>
          </a:p>
          <a:p>
            <a:r>
              <a:rPr lang="en-US" sz="3800" b="1" i="1" dirty="0" smtClean="0">
                <a:latin typeface="Perpetua" pitchFamily="18" charset="0"/>
              </a:rPr>
              <a:t>Helianthus radula</a:t>
            </a:r>
            <a:endParaRPr lang="en-US" sz="3800" b="1" i="1" dirty="0">
              <a:latin typeface="Perpet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501" y="3809999"/>
            <a:ext cx="2768601" cy="2076451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93380" y="2514600"/>
            <a:ext cx="41910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</a:t>
            </a:r>
            <a:r>
              <a:rPr lang="en-US" sz="2200" dirty="0" smtClean="0">
                <a:latin typeface="Perpetua" pitchFamily="18" charset="0"/>
              </a:rPr>
              <a:t>rough, basal leaves that run along ground, dark maroon/brown flower heads, heads with no ray flowers or much reduced.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</a:t>
            </a:r>
            <a:r>
              <a:rPr lang="en-US" sz="2200" dirty="0" smtClean="0">
                <a:latin typeface="Perpetua" pitchFamily="18" charset="0"/>
              </a:rPr>
              <a:t> pine flatwoods, savannas, and pine barrens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</a:t>
            </a:r>
            <a:r>
              <a:rPr lang="en-US" sz="2200" dirty="0" smtClean="0">
                <a:latin typeface="Perpetua" pitchFamily="18" charset="0"/>
              </a:rPr>
              <a:t>seeds consumed by small songbirds and  is good pollinator food source.</a:t>
            </a:r>
            <a:endParaRPr lang="en-US" sz="22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5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32"/>
    </mc:Choice>
    <mc:Fallback xmlns="">
      <p:transition spd="slow" advTm="4423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5113" y="934641"/>
            <a:ext cx="41764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Spiked Blazing Star</a:t>
            </a:r>
          </a:p>
          <a:p>
            <a:r>
              <a:rPr lang="en-US" sz="3800" b="1" i="1" dirty="0" smtClean="0">
                <a:latin typeface="Perpetua" pitchFamily="18" charset="0"/>
              </a:rPr>
              <a:t>Liatris spicata</a:t>
            </a:r>
            <a:endParaRPr lang="en-US" sz="3800" b="1" i="1" dirty="0">
              <a:latin typeface="Perpet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72" y="3868302"/>
            <a:ext cx="1671927" cy="211934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08742" y="2387736"/>
            <a:ext cx="3563258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Identifying Characteristic</a:t>
            </a:r>
            <a:r>
              <a:rPr lang="en-US" sz="2200" dirty="0">
                <a:latin typeface="Perpetua" pitchFamily="18" charset="0"/>
              </a:rPr>
              <a:t>:  </a:t>
            </a:r>
            <a:r>
              <a:rPr lang="en-US" sz="2200" dirty="0" smtClean="0">
                <a:latin typeface="Perpetua" pitchFamily="18" charset="0"/>
              </a:rPr>
              <a:t>rose-purple flowers arranged in a spike on slender plants reaching 5’ in height; tuberous root.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found in forests openings, bogs, and meadows growing on mesic-wet soils.</a:t>
            </a:r>
            <a:endParaRPr lang="en-US" sz="2200" dirty="0">
              <a:latin typeface="Perpetua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200" b="1" dirty="0">
                <a:latin typeface="Perpetua" pitchFamily="18" charset="0"/>
              </a:rPr>
              <a:t>Wildlife Usage</a:t>
            </a:r>
            <a:r>
              <a:rPr lang="en-US" sz="2200" dirty="0">
                <a:latin typeface="Perpetua" pitchFamily="18" charset="0"/>
              </a:rPr>
              <a:t>:  </a:t>
            </a:r>
            <a:r>
              <a:rPr lang="en-US" sz="2200" dirty="0" smtClean="0">
                <a:latin typeface="Perpetua" pitchFamily="18" charset="0"/>
              </a:rPr>
              <a:t>songbirds eat seeds, provides browse for deer, good pollinator plant.</a:t>
            </a:r>
            <a:endParaRPr lang="en-US" sz="2200" dirty="0">
              <a:latin typeface="Perpetu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79" y="1565583"/>
            <a:ext cx="3408989" cy="227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94"/>
    </mc:Choice>
    <mc:Fallback xmlns="">
      <p:transition spd="slow" advTm="6309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51065" y="762000"/>
            <a:ext cx="2841870" cy="1143000"/>
          </a:xfrm>
        </p:spPr>
        <p:txBody>
          <a:bodyPr/>
          <a:lstStyle/>
          <a:p>
            <a:r>
              <a:rPr lang="en-US" b="1" dirty="0" smtClean="0"/>
              <a:t>Legumes</a:t>
            </a:r>
            <a:endParaRPr lang="en-U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65" y="2057400"/>
            <a:ext cx="4442070" cy="37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6"/>
    </mc:Choice>
    <mc:Fallback xmlns="">
      <p:transition spd="slow" advTm="616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8700" y="914399"/>
            <a:ext cx="72009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 smtClean="0">
                <a:latin typeface="Perpetua" pitchFamily="18" charset="0"/>
              </a:rPr>
              <a:t>Importance </a:t>
            </a:r>
            <a:r>
              <a:rPr lang="en-US" sz="3800" dirty="0">
                <a:latin typeface="Perpetua" pitchFamily="18" charset="0"/>
              </a:rPr>
              <a:t>of </a:t>
            </a:r>
            <a:r>
              <a:rPr lang="en-US" sz="3800" dirty="0" smtClean="0">
                <a:latin typeface="Perpetua" pitchFamily="18" charset="0"/>
              </a:rPr>
              <a:t>Legumes</a:t>
            </a:r>
            <a:endParaRPr lang="en-US" sz="3800" dirty="0">
              <a:latin typeface="Perpetua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>
                <a:latin typeface="Perpetua" pitchFamily="18" charset="0"/>
              </a:rPr>
              <a:t>Important contributors to the overall diversity of the longleaf pine ecosystem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>
                <a:latin typeface="Perpetua" pitchFamily="18" charset="0"/>
              </a:rPr>
              <a:t>Foliage of legumes is preferred forage for white-tailed deer, gopher tortoises, rabbits, and pocket gophers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>
                <a:latin typeface="Perpetua" pitchFamily="18" charset="0"/>
              </a:rPr>
              <a:t>Seeds are a component of the diets of bobwhite quail, wild turkey, small mammals, and seed-eating </a:t>
            </a:r>
            <a:r>
              <a:rPr lang="en-US" sz="2200" dirty="0" smtClean="0">
                <a:latin typeface="Perpetua" pitchFamily="18" charset="0"/>
              </a:rPr>
              <a:t>songbirds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>
                <a:latin typeface="Perpetua" pitchFamily="18" charset="0"/>
              </a:rPr>
              <a:t>Legumes can convert atmospheric nitrogen into forms usable by plants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85850" y="4267200"/>
            <a:ext cx="7086600" cy="1447800"/>
            <a:chOff x="76200" y="4343400"/>
            <a:chExt cx="8915400" cy="20524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343400"/>
              <a:ext cx="2729231" cy="205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509" y="4367600"/>
              <a:ext cx="3042432" cy="2028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343400"/>
              <a:ext cx="2819400" cy="205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47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90"/>
    </mc:Choice>
    <mc:Fallback xmlns="">
      <p:transition spd="slow" advTm="8059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291" y="940493"/>
            <a:ext cx="33009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Plant Diversity</a:t>
            </a:r>
            <a:endParaRPr lang="en-US" sz="3800" dirty="0">
              <a:latin typeface="Perpet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68" y="3438027"/>
            <a:ext cx="2752299" cy="1730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69" y="1382323"/>
            <a:ext cx="2752299" cy="1947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291" y="1776105"/>
            <a:ext cx="358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Frequently burned sites have higher species number at small spatial scales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Species Richness increases with higher soil moisture content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Composition varies across the region as well as across moisture gradients</a:t>
            </a:r>
            <a:endParaRPr lang="en-US" sz="24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701">
        <p:fade/>
      </p:transition>
    </mc:Choice>
    <mc:Fallback xmlns="">
      <p:transition spd="med" advTm="1067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14400"/>
            <a:ext cx="3886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Hairy Lespedeza</a:t>
            </a:r>
          </a:p>
          <a:p>
            <a:r>
              <a:rPr lang="en-US" sz="3800" b="1" i="1" dirty="0" smtClean="0">
                <a:latin typeface="Perpetua" pitchFamily="18" charset="0"/>
              </a:rPr>
              <a:t>Lespedeza </a:t>
            </a:r>
            <a:r>
              <a:rPr lang="en-US" sz="3800" b="1" i="1" dirty="0" err="1" smtClean="0">
                <a:latin typeface="Perpetua" pitchFamily="18" charset="0"/>
              </a:rPr>
              <a:t>hirta</a:t>
            </a:r>
            <a:endParaRPr lang="en-US" sz="3800" b="1" i="1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514600"/>
            <a:ext cx="4038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Identifying Characteristic</a:t>
            </a:r>
            <a:r>
              <a:rPr lang="en-US" sz="2200" dirty="0" smtClean="0">
                <a:latin typeface="Perpetua" pitchFamily="18" charset="0"/>
              </a:rPr>
              <a:t>:  erect plant covered with silvery hairs, leaves oval shaped, white to pale yellow flowers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grows in forest openings, old fields, and right-of-ways.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Wildlife Usage</a:t>
            </a:r>
            <a:r>
              <a:rPr lang="en-US" sz="2200" dirty="0" smtClean="0">
                <a:latin typeface="Perpetua" pitchFamily="18" charset="0"/>
              </a:rPr>
              <a:t>: seeds eaten by quail, dove, &amp; wild turkey and foliage is eaten by deer and gopher tortoises</a:t>
            </a:r>
            <a:endParaRPr lang="en-US" sz="2200" dirty="0">
              <a:latin typeface="Perpet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33" y="3281226"/>
            <a:ext cx="1841820" cy="2820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34" y="914400"/>
            <a:ext cx="1841820" cy="229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5"/>
    </mc:Choice>
    <mc:Fallback xmlns="">
      <p:transition spd="slow" advTm="5282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571" y="875114"/>
            <a:ext cx="4673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Goat’s Rue</a:t>
            </a:r>
          </a:p>
          <a:p>
            <a:r>
              <a:rPr lang="en-US" sz="3800" b="1" i="1" dirty="0" smtClean="0">
                <a:latin typeface="Perpetua" pitchFamily="18" charset="0"/>
              </a:rPr>
              <a:t>Tephrosia virginiana</a:t>
            </a:r>
            <a:endParaRPr lang="en-US" sz="3800" b="1" i="1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1571" y="2438400"/>
            <a:ext cx="422002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Identifying Characteristic</a:t>
            </a:r>
            <a:r>
              <a:rPr lang="en-US" sz="2200" dirty="0" smtClean="0">
                <a:latin typeface="Perpetua" pitchFamily="18" charset="0"/>
              </a:rPr>
              <a:t>:  pinnately compound leaf, bicolored flower, clonal, erect growth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found in open forests, fields, and right-of-ways on dry sandy soils.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Wildlife Usage</a:t>
            </a:r>
            <a:r>
              <a:rPr lang="en-US" sz="2200" dirty="0" smtClean="0">
                <a:latin typeface="Perpetua" pitchFamily="18" charset="0"/>
              </a:rPr>
              <a:t>:  seeds of Tephrosia are eaten by quail and other seed-eating songbirds; foliage is eaten by deer &amp; gopher tortoises; good cover plant</a:t>
            </a:r>
            <a:endParaRPr lang="en-US" sz="2200" dirty="0">
              <a:latin typeface="Perpet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6672" y="875114"/>
            <a:ext cx="1781056" cy="2671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07963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89"/>
    </mc:Choice>
    <mc:Fallback xmlns="">
      <p:transition spd="slow" advTm="7038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75" y="2473523"/>
            <a:ext cx="2980331" cy="309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934186"/>
            <a:ext cx="525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Spurred Butterfly Pea</a:t>
            </a:r>
          </a:p>
          <a:p>
            <a:r>
              <a:rPr lang="en-US" sz="3800" b="1" i="1" dirty="0" smtClean="0">
                <a:latin typeface="Perpetua" pitchFamily="18" charset="0"/>
              </a:rPr>
              <a:t>Centrosema virginianum</a:t>
            </a:r>
            <a:endParaRPr lang="en-US" sz="3800" b="1" i="1" dirty="0">
              <a:latin typeface="Perpet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3284" y="2692850"/>
            <a:ext cx="4038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Identifying Characteristic</a:t>
            </a:r>
            <a:r>
              <a:rPr lang="en-US" sz="2200" dirty="0" smtClean="0">
                <a:latin typeface="Perpetua" pitchFamily="18" charset="0"/>
              </a:rPr>
              <a:t>:  twining or trailing vine, large 1” purple flowers with spreading petals </a:t>
            </a:r>
          </a:p>
          <a:p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found in mesic, open woods</a:t>
            </a:r>
          </a:p>
          <a:p>
            <a:r>
              <a:rPr lang="en-US" sz="2200" b="1" dirty="0" smtClean="0">
                <a:latin typeface="Perpetua" pitchFamily="18" charset="0"/>
              </a:rPr>
              <a:t>Wildlife Usage</a:t>
            </a:r>
            <a:r>
              <a:rPr lang="en-US" sz="2200" dirty="0" smtClean="0">
                <a:latin typeface="Perpetua" pitchFamily="18" charset="0"/>
              </a:rPr>
              <a:t>:  seeds eaten by quail and other songbirds;  foliage eaten by deer and gopher tortoises</a:t>
            </a:r>
            <a:endParaRPr lang="en-US" sz="22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5"/>
    </mc:Choice>
    <mc:Fallback xmlns="">
      <p:transition spd="slow" advTm="2848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257" y="2819400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6884" y="927331"/>
            <a:ext cx="51054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Partridge Pea</a:t>
            </a:r>
          </a:p>
          <a:p>
            <a:r>
              <a:rPr lang="en-US" sz="3800" b="1" i="1" dirty="0" err="1" smtClean="0">
                <a:latin typeface="Perpetua" pitchFamily="18" charset="0"/>
              </a:rPr>
              <a:t>Chamaecrista</a:t>
            </a:r>
            <a:r>
              <a:rPr lang="en-US" sz="3800" b="1" i="1" dirty="0" smtClean="0">
                <a:latin typeface="Perpetua" pitchFamily="18" charset="0"/>
              </a:rPr>
              <a:t> </a:t>
            </a:r>
            <a:r>
              <a:rPr lang="en-US" sz="3800" b="1" i="1" dirty="0" err="1" smtClean="0">
                <a:latin typeface="Perpetua" pitchFamily="18" charset="0"/>
              </a:rPr>
              <a:t>fasciculata</a:t>
            </a:r>
            <a:endParaRPr lang="en-US" sz="3800" b="1" i="1" dirty="0">
              <a:latin typeface="Perpet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883" y="2308443"/>
            <a:ext cx="45683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Identifying Characteristic</a:t>
            </a:r>
            <a:r>
              <a:rPr lang="en-US" sz="2200" dirty="0" smtClean="0">
                <a:latin typeface="Perpetua" pitchFamily="18" charset="0"/>
              </a:rPr>
              <a:t>:  large yellow flowers with red centers, branched erect annual up to 3’, small flat gland at the base of the petiole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commonly found in plantations, roadsides, old fields, and open forests.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Wildlife Usage</a:t>
            </a:r>
            <a:r>
              <a:rPr lang="en-US" sz="2200" dirty="0" smtClean="0">
                <a:latin typeface="Perpetua" pitchFamily="18" charset="0"/>
              </a:rPr>
              <a:t>:  seeds eaten by quail, wild turkey, and small mammals;  foliage is eaten by deer and gopher tortoises; host plant for butterfly larvae.</a:t>
            </a:r>
            <a:endParaRPr lang="en-US" sz="22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57"/>
    </mc:Choice>
    <mc:Fallback xmlns="">
      <p:transition spd="slow" advTm="8265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03" y="990600"/>
            <a:ext cx="2703121" cy="244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870428"/>
            <a:ext cx="48198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Sensitive Brier</a:t>
            </a:r>
          </a:p>
          <a:p>
            <a:r>
              <a:rPr lang="en-US" sz="3800" b="1" i="1" dirty="0" smtClean="0">
                <a:latin typeface="Perpetua" pitchFamily="18" charset="0"/>
              </a:rPr>
              <a:t>Mimosa </a:t>
            </a:r>
            <a:r>
              <a:rPr lang="en-US" sz="3800" b="1" i="1" dirty="0" err="1" smtClean="0">
                <a:latin typeface="Perpetua" pitchFamily="18" charset="0"/>
              </a:rPr>
              <a:t>quadrivalvis</a:t>
            </a:r>
            <a:endParaRPr lang="en-US" sz="3800" b="1" i="1" dirty="0">
              <a:latin typeface="Perpet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214955"/>
            <a:ext cx="434893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Identifying Characteristic</a:t>
            </a:r>
            <a:r>
              <a:rPr lang="en-US" sz="2200" dirty="0" smtClean="0">
                <a:latin typeface="Perpetua" pitchFamily="18" charset="0"/>
              </a:rPr>
              <a:t>:  pink pom-pom flowers, thorny spreading plant, pinnately compound leaves, flowers look like Mimosa tree flowers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open forests with dry, sandy soils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Wildlife Usage</a:t>
            </a:r>
            <a:r>
              <a:rPr lang="en-US" sz="2200" dirty="0" smtClean="0">
                <a:latin typeface="Perpetua" pitchFamily="18" charset="0"/>
              </a:rPr>
              <a:t>:  seeds eaten by quail other songbirds, and gopher tortoises; foliage is eaten by gopher tortoises and wild turkeys</a:t>
            </a:r>
            <a:endParaRPr lang="en-US" sz="2200" dirty="0">
              <a:latin typeface="Perpetu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34" y="3657600"/>
            <a:ext cx="2928660" cy="195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04"/>
    </mc:Choice>
    <mc:Fallback xmlns="">
      <p:transition spd="slow" advTm="65604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870428"/>
            <a:ext cx="48198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Florida Ticktrefoil</a:t>
            </a:r>
          </a:p>
          <a:p>
            <a:r>
              <a:rPr lang="en-US" sz="3800" b="1" i="1" dirty="0" smtClean="0">
                <a:latin typeface="Perpetua" pitchFamily="18" charset="0"/>
              </a:rPr>
              <a:t>Desmodium floridanum</a:t>
            </a:r>
            <a:endParaRPr lang="en-US" sz="3800" b="1" i="1" dirty="0">
              <a:latin typeface="Perpet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352893"/>
            <a:ext cx="38377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Identifying Characteristic</a:t>
            </a:r>
            <a:r>
              <a:rPr lang="en-US" sz="2200" dirty="0" smtClean="0">
                <a:latin typeface="Perpetua" pitchFamily="18" charset="0"/>
              </a:rPr>
              <a:t>:  perennial herb that can reach 3’ in height; rough feel to the leaves and stem; fruit sticky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Habitat:  </a:t>
            </a:r>
            <a:r>
              <a:rPr lang="en-US" sz="2200" dirty="0" smtClean="0">
                <a:latin typeface="Perpetua" pitchFamily="18" charset="0"/>
              </a:rPr>
              <a:t>grows in open forests</a:t>
            </a: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Perpetua" pitchFamily="18" charset="0"/>
              </a:rPr>
              <a:t>Wildlife Usage</a:t>
            </a:r>
            <a:r>
              <a:rPr lang="en-US" sz="2200" dirty="0" smtClean="0">
                <a:latin typeface="Perpetua" pitchFamily="18" charset="0"/>
              </a:rPr>
              <a:t>:  seeds eaten by quail, dove, wild turkey, small mammals, and other songbirds; pollinator host plant; deer forage.</a:t>
            </a:r>
            <a:endParaRPr lang="en-US" sz="2200" dirty="0">
              <a:latin typeface="Perpet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71" y="2239427"/>
            <a:ext cx="2700338" cy="339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54"/>
    </mc:Choice>
    <mc:Fallback xmlns="">
      <p:transition spd="slow" advTm="60754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477" y="990600"/>
            <a:ext cx="7289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Perpetua" pitchFamily="18" charset="0"/>
              </a:rPr>
              <a:t>Understory Restoration Process</a:t>
            </a:r>
            <a:endParaRPr lang="en-US" sz="4800" dirty="0">
              <a:latin typeface="Perpet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8288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02"/>
    </mc:Choice>
    <mc:Fallback xmlns="">
      <p:transition spd="slow" advTm="57202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6131" y="990600"/>
            <a:ext cx="6351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Perpetua" pitchFamily="18" charset="0"/>
              </a:rPr>
              <a:t>Developing a Restoration Plan</a:t>
            </a:r>
            <a:endParaRPr lang="en-US" sz="4400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514600"/>
            <a:ext cx="358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Identify degradation factors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Define goals &amp; objectives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Identify reference community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Determine necessary restoration activities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Develop realistic restoration schedule</a:t>
            </a:r>
            <a:endParaRPr lang="en-US" sz="2400" dirty="0">
              <a:latin typeface="Perpet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1981200"/>
            <a:ext cx="3035469" cy="40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08"/>
    </mc:Choice>
    <mc:Fallback xmlns="">
      <p:transition spd="slow" advTm="100408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1111" y="919891"/>
            <a:ext cx="50670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Determine Site Needs and Landowner Objectives</a:t>
            </a:r>
            <a:endParaRPr lang="en-US" sz="3800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5344" y="2315699"/>
            <a:ext cx="506702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May not need extensive site preparation and planting if understory already occurs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More intensive prep required if invasives or other competitors are an issue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What plant species you plant depends on your objectives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Diversity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Wildlife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Pollinator Enhancement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CRP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38" y="2533117"/>
            <a:ext cx="2161462" cy="31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4"/>
    </mc:Choice>
    <mc:Fallback xmlns="">
      <p:transition spd="slow" advTm="103194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7586" r="27058" b="50000"/>
          <a:stretch/>
        </p:blipFill>
        <p:spPr>
          <a:xfrm>
            <a:off x="2133600" y="1066800"/>
            <a:ext cx="4369628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724400"/>
            <a:ext cx="4369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Perpetua" pitchFamily="18" charset="0"/>
              </a:rPr>
              <a:t>Relationship between time and resources needed for restoration and the abundance of remnant biota on the site to be restored</a:t>
            </a:r>
            <a:endParaRPr lang="en-US" sz="20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2"/>
    </mc:Choice>
    <mc:Fallback xmlns="">
      <p:transition spd="slow" advTm="4000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229" y="874931"/>
            <a:ext cx="39739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Wildlife Diversity</a:t>
            </a:r>
            <a:endParaRPr lang="en-US" sz="3800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7229" y="1552039"/>
            <a:ext cx="435065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latin typeface="Perpetua" pitchFamily="18" charset="0"/>
              </a:rPr>
              <a:t>Higher wildlife diversity in early successional stage</a:t>
            </a: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latin typeface="Perpetua" pitchFamily="18" charset="0"/>
              </a:rPr>
              <a:t>Understory species provide both cover and food for many </a:t>
            </a:r>
            <a:r>
              <a:rPr lang="en-US" sz="2400" dirty="0" smtClean="0">
                <a:latin typeface="Perpetua" pitchFamily="18" charset="0"/>
              </a:rPr>
              <a:t>wildlife species</a:t>
            </a:r>
            <a:endParaRPr lang="en-US" sz="2400" dirty="0">
              <a:latin typeface="Perpetua" pitchFamily="18" charset="0"/>
            </a:endParaRP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Gamebirds </a:t>
            </a:r>
            <a:r>
              <a:rPr lang="en-US" sz="2400" dirty="0">
                <a:latin typeface="Perpetua" pitchFamily="18" charset="0"/>
              </a:rPr>
              <a:t>also thrive in herbaceous </a:t>
            </a:r>
            <a:r>
              <a:rPr lang="en-US" sz="2400" dirty="0" smtClean="0">
                <a:latin typeface="Perpetua" pitchFamily="18" charset="0"/>
              </a:rPr>
              <a:t>habitat</a:t>
            </a: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latin typeface="Perpetua" pitchFamily="18" charset="0"/>
              </a:rPr>
              <a:t>High quality understory contains many species that are beneficial to </a:t>
            </a:r>
            <a:r>
              <a:rPr lang="en-US" sz="2400" dirty="0" smtClean="0">
                <a:latin typeface="Perpetua" pitchFamily="18" charset="0"/>
              </a:rPr>
              <a:t>pollinators</a:t>
            </a:r>
            <a:endParaRPr lang="en-US" sz="2400" dirty="0">
              <a:latin typeface="Perpetua" pitchFamily="18" charset="0"/>
            </a:endParaRPr>
          </a:p>
        </p:txBody>
      </p:sp>
      <p:pic>
        <p:nvPicPr>
          <p:cNvPr id="7" name="Picture 102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7883" y="911477"/>
            <a:ext cx="30266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87" y="3048000"/>
            <a:ext cx="2094592" cy="27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886">
        <p:fade/>
      </p:transition>
    </mc:Choice>
    <mc:Fallback xmlns="">
      <p:transition spd="med" advTm="418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350" y="990600"/>
            <a:ext cx="7467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Perpetua" pitchFamily="18" charset="0"/>
              </a:rPr>
              <a:t>Implementing a Restoration Project</a:t>
            </a:r>
            <a:endParaRPr lang="en-US" sz="4400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5313" y="2381815"/>
            <a:ext cx="38462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Preparing the site for restoration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Managing competition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Increasing biodiversity and coverage of understory species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Monitoring</a:t>
            </a:r>
            <a:endParaRPr lang="en-US" sz="2400" dirty="0">
              <a:latin typeface="Perpet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05000"/>
            <a:ext cx="197597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8"/>
    </mc:Choice>
    <mc:Fallback xmlns="">
      <p:transition spd="slow" advTm="3282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417" y="990600"/>
            <a:ext cx="3496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Perpetua" pitchFamily="18" charset="0"/>
              </a:rPr>
              <a:t>Preparing the Site</a:t>
            </a:r>
            <a:endParaRPr lang="en-US" sz="4000" dirty="0">
              <a:latin typeface="Perpetu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172" y="2435772"/>
            <a:ext cx="422728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Key factors to address: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Soils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Hydrology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Light</a:t>
            </a:r>
            <a:endParaRPr lang="en-US" sz="2200" dirty="0">
              <a:latin typeface="Perpet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15295"/>
          <a:stretch/>
        </p:blipFill>
        <p:spPr>
          <a:xfrm>
            <a:off x="5334000" y="2435772"/>
            <a:ext cx="2617077" cy="21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4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9"/>
    </mc:Choice>
    <mc:Fallback xmlns="">
      <p:transition spd="slow" advTm="5452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6086" y="990600"/>
            <a:ext cx="4579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Perpetua" pitchFamily="18" charset="0"/>
              </a:rPr>
              <a:t>Managing Competition </a:t>
            </a:r>
            <a:endParaRPr lang="en-US" sz="4000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6086" y="1828800"/>
            <a:ext cx="4114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Take a botanical inventory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Use aggressive chemical treatments to manage invasive species</a:t>
            </a:r>
          </a:p>
          <a:p>
            <a:pPr marL="342900" lvl="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Perpetua" pitchFamily="18" charset="0"/>
              </a:rPr>
              <a:t>Mowing is an option for controlling some annual weeds</a:t>
            </a:r>
            <a:endParaRPr lang="en-US" sz="2200" dirty="0" smtClean="0">
              <a:latin typeface="Perpetua" pitchFamily="18" charset="0"/>
            </a:endParaRP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Woody competition can be controlled with fire, mechanical, and/or chemical treatments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28" y="1508105"/>
            <a:ext cx="2438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0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48"/>
    </mc:Choice>
    <mc:Fallback xmlns="">
      <p:transition spd="slow" advTm="15394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6825" y="1005114"/>
            <a:ext cx="4363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Perpetua" pitchFamily="18" charset="0"/>
              </a:rPr>
              <a:t>Increasing Biodiversity</a:t>
            </a:r>
            <a:endParaRPr lang="en-US" sz="4000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6825" y="1828800"/>
            <a:ext cx="408237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Reintroduction of fire can increase understory plant diversity in some sites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When no understory exists, site must be supplemented with plant material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27" y="1878777"/>
            <a:ext cx="28003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2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72"/>
    </mc:Choice>
    <mc:Fallback xmlns="">
      <p:transition spd="slow" advTm="59572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38703"/>
            <a:ext cx="4343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Plant Material Sources</a:t>
            </a:r>
            <a:endParaRPr lang="en-US" sz="3800" dirty="0">
              <a:latin typeface="Perpet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56" y="3581400"/>
            <a:ext cx="3141144" cy="2355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25" y="1779126"/>
            <a:ext cx="3141144" cy="1770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968" y="1981200"/>
            <a:ext cx="388982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Obtain material from: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Commercial producers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State nurseries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Donor sites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>
                <a:latin typeface="Perpetua" pitchFamily="18" charset="0"/>
              </a:rPr>
              <a:t>Planting options: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dirty="0">
                <a:latin typeface="Perpetua" pitchFamily="18" charset="0"/>
              </a:rPr>
              <a:t>Live Material (plugs)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>
                <a:latin typeface="Perpetua" pitchFamily="18" charset="0"/>
              </a:rPr>
              <a:t>Seed </a:t>
            </a:r>
            <a:r>
              <a:rPr lang="en-US" sz="2200" dirty="0" smtClean="0">
                <a:latin typeface="Perpetua" pitchFamily="18" charset="0"/>
              </a:rPr>
              <a:t>Material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Best to look for ecotype seed/plants that are locally sourced </a:t>
            </a:r>
          </a:p>
        </p:txBody>
      </p:sp>
    </p:spTree>
    <p:extLst>
      <p:ext uri="{BB962C8B-B14F-4D97-AF65-F5344CB8AC3E}">
        <p14:creationId xmlns:p14="http://schemas.microsoft.com/office/powerpoint/2010/main" val="117758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14"/>
    </mc:Choice>
    <mc:Fallback xmlns="">
      <p:transition spd="slow" advTm="117714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3" t="10115" r="6887" b="51264"/>
          <a:stretch/>
        </p:blipFill>
        <p:spPr>
          <a:xfrm>
            <a:off x="1002025" y="1142999"/>
            <a:ext cx="7139950" cy="44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55"/>
    </mc:Choice>
    <mc:Fallback xmlns="">
      <p:transition spd="slow" advTm="161855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38703"/>
            <a:ext cx="4343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Planting Live Material</a:t>
            </a:r>
            <a:endParaRPr lang="en-US" sz="3800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637" y="2536685"/>
            <a:ext cx="322636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Target density for most species is ~3 plants/m</a:t>
            </a:r>
            <a:r>
              <a:rPr lang="en-US" sz="2200" baseline="30000" dirty="0" smtClean="0">
                <a:latin typeface="Perpetua" pitchFamily="18" charset="0"/>
              </a:rPr>
              <a:t>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Can be planted by hand or with mechanical tree planter equipment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08" y="938702"/>
            <a:ext cx="2749177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7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3"/>
    </mc:Choice>
    <mc:Fallback xmlns="">
      <p:transition spd="slow" advTm="19493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38703"/>
            <a:ext cx="4343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Planting Seed Material</a:t>
            </a:r>
            <a:endParaRPr lang="en-US" sz="3800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6971" y="1615811"/>
            <a:ext cx="465182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latin typeface="Perpetua" pitchFamily="18" charset="0"/>
              </a:rPr>
              <a:t>Need good seed to soil contact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latin typeface="Perpetua" pitchFamily="18" charset="0"/>
              </a:rPr>
              <a:t>Plant no more than ¼ inch deep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latin typeface="Perpetua" pitchFamily="18" charset="0"/>
              </a:rPr>
              <a:t>Seeding Methods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100" dirty="0" smtClean="0">
                <a:latin typeface="Perpetua" pitchFamily="18" charset="0"/>
              </a:rPr>
              <a:t>Seed Drills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100" dirty="0" smtClean="0">
                <a:latin typeface="Perpetua" pitchFamily="18" charset="0"/>
              </a:rPr>
              <a:t>Grasslander is used for seed collected with seed stripper (Bulk Seed)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100" dirty="0" err="1" smtClean="0">
                <a:latin typeface="Perpetua" pitchFamily="18" charset="0"/>
              </a:rPr>
              <a:t>Tru</a:t>
            </a:r>
            <a:r>
              <a:rPr lang="en-US" sz="2100" dirty="0" smtClean="0">
                <a:latin typeface="Perpetua" pitchFamily="18" charset="0"/>
              </a:rPr>
              <a:t>-Ax drill is used with clean seed (Pure Live Seed)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100" dirty="0" smtClean="0">
                <a:latin typeface="Perpetua" pitchFamily="18" charset="0"/>
              </a:rPr>
              <a:t>Broadcast seedin</a:t>
            </a:r>
            <a:r>
              <a:rPr lang="en-US" sz="2100" dirty="0">
                <a:latin typeface="Perpetua" pitchFamily="18" charset="0"/>
              </a:rPr>
              <a:t>g</a:t>
            </a:r>
            <a:endParaRPr lang="en-US" sz="2100" dirty="0" smtClean="0">
              <a:latin typeface="Perpetua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100" dirty="0" smtClean="0">
                <a:latin typeface="Perpetua" pitchFamily="18" charset="0"/>
              </a:rPr>
              <a:t>Disked sites must be compacted prior to and following seeding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100" dirty="0" smtClean="0">
                <a:latin typeface="Perpetua" pitchFamily="18" charset="0"/>
              </a:rPr>
              <a:t>Use a carrier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820994"/>
            <a:ext cx="2405407" cy="1355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123" y="3810001"/>
            <a:ext cx="2430802" cy="152654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8493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8"/>
    </mc:Choice>
    <mc:Fallback xmlns="">
      <p:transition spd="slow" advTm="75468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938703"/>
            <a:ext cx="4343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Seeding/Planting Rates</a:t>
            </a:r>
            <a:endParaRPr lang="en-US" sz="3800" dirty="0">
              <a:latin typeface="Perpet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71" y="1828800"/>
            <a:ext cx="396602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Widely variable among restoration practitioners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Seed sowing rates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Seed drill:  15-60 PLS seeds/ft</a:t>
            </a:r>
            <a:r>
              <a:rPr lang="en-US" sz="2200" baseline="30000" dirty="0" smtClean="0">
                <a:latin typeface="Perpetua" pitchFamily="18" charset="0"/>
              </a:rPr>
              <a:t>2</a:t>
            </a:r>
            <a:endParaRPr lang="en-US" sz="2200" dirty="0" smtClean="0">
              <a:latin typeface="Perpetua" pitchFamily="18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Broadcast:  10-20 </a:t>
            </a:r>
            <a:r>
              <a:rPr lang="en-US" sz="2200" dirty="0" err="1" smtClean="0">
                <a:latin typeface="Perpetua" pitchFamily="18" charset="0"/>
              </a:rPr>
              <a:t>lbs</a:t>
            </a:r>
            <a:r>
              <a:rPr lang="en-US" sz="2200" dirty="0" smtClean="0">
                <a:latin typeface="Perpetua" pitchFamily="18" charset="0"/>
              </a:rPr>
              <a:t> bulk seed/acre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Plug planting density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Varies by species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Wiregrass:  2000-4000 plugs/acre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75426"/>
            <a:ext cx="271462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75"/>
    </mc:Choice>
    <mc:Fallback xmlns="">
      <p:transition spd="slow" advTm="76275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417" y="1003738"/>
            <a:ext cx="36264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Monitoring the Site</a:t>
            </a:r>
            <a:endParaRPr lang="en-US" sz="3800" dirty="0">
              <a:latin typeface="Perpetua" pitchFamily="18" charset="0"/>
            </a:endParaRPr>
          </a:p>
        </p:txBody>
      </p:sp>
      <p:pic>
        <p:nvPicPr>
          <p:cNvPr id="3" name="Picture 4" descr="doerunmonito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14" y="1342292"/>
            <a:ext cx="305839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vegsamp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04" y="3416437"/>
            <a:ext cx="30480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40417" y="1963655"/>
            <a:ext cx="393638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Perpetua" pitchFamily="18" charset="0"/>
              </a:rPr>
              <a:t>Monitoring is essential to determining the success of a restoration project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Perpetua" pitchFamily="18" charset="0"/>
              </a:rPr>
              <a:t>Photomonitoring </a:t>
            </a:r>
            <a:r>
              <a:rPr lang="en-US" sz="2200" dirty="0" smtClean="0">
                <a:latin typeface="Perpetua" pitchFamily="18" charset="0"/>
              </a:rPr>
              <a:t>can be used </a:t>
            </a:r>
            <a:r>
              <a:rPr lang="en-US" sz="2200" dirty="0">
                <a:latin typeface="Perpetua" pitchFamily="18" charset="0"/>
              </a:rPr>
              <a:t>to </a:t>
            </a:r>
            <a:r>
              <a:rPr lang="en-US" sz="2200" dirty="0" smtClean="0">
                <a:latin typeface="Perpetua" pitchFamily="18" charset="0"/>
              </a:rPr>
              <a:t>measure qualitative change </a:t>
            </a:r>
            <a:r>
              <a:rPr lang="en-US" sz="2200" dirty="0">
                <a:latin typeface="Perpetua" pitchFamily="18" charset="0"/>
              </a:rPr>
              <a:t>from year to year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latin typeface="Perpetua" pitchFamily="18" charset="0"/>
              </a:rPr>
              <a:t>Vegetation monitoring </a:t>
            </a:r>
            <a:r>
              <a:rPr lang="en-US" sz="2200" dirty="0" smtClean="0">
                <a:latin typeface="Perpetua" pitchFamily="18" charset="0"/>
              </a:rPr>
              <a:t>can be </a:t>
            </a:r>
            <a:r>
              <a:rPr lang="en-US" sz="2200" dirty="0">
                <a:latin typeface="Perpetua" pitchFamily="18" charset="0"/>
              </a:rPr>
              <a:t>used to </a:t>
            </a:r>
            <a:r>
              <a:rPr lang="en-US" sz="2200" dirty="0" smtClean="0">
                <a:latin typeface="Perpetua" pitchFamily="18" charset="0"/>
              </a:rPr>
              <a:t>measure vegetation </a:t>
            </a:r>
            <a:r>
              <a:rPr lang="en-US" sz="2200" dirty="0">
                <a:latin typeface="Perpetua" pitchFamily="18" charset="0"/>
              </a:rPr>
              <a:t>change over time </a:t>
            </a:r>
            <a:endParaRPr lang="en-US" sz="2200" dirty="0" smtClean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2"/>
    </mc:Choice>
    <mc:Fallback xmlns="">
      <p:transition spd="slow" advTm="6328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24759" y="880646"/>
            <a:ext cx="3200400" cy="677108"/>
          </a:xfrm>
        </p:spPr>
        <p:txBody>
          <a:bodyPr tIns="45720" bIns="45720">
            <a:spAutoFit/>
          </a:bodyPr>
          <a:lstStyle/>
          <a:p>
            <a:pPr algn="l" eaLnBrk="1" hangingPunct="1"/>
            <a:r>
              <a:rPr lang="en-US" sz="3800" dirty="0" smtClean="0">
                <a:latin typeface="Perpetua" pitchFamily="18" charset="0"/>
              </a:rPr>
              <a:t>Fine Fuels</a:t>
            </a:r>
          </a:p>
        </p:txBody>
      </p:sp>
      <p:pic>
        <p:nvPicPr>
          <p:cNvPr id="5124" name="Picture 4" descr="fi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422" y="1219200"/>
            <a:ext cx="3124200" cy="20884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36" y="3581400"/>
            <a:ext cx="3124200" cy="2343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697" y="1711657"/>
            <a:ext cx="393337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Understory species provide necessary fine fuels</a:t>
            </a: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Grasses are especially beneficial</a:t>
            </a:r>
            <a:endParaRPr lang="en-US" sz="2400" dirty="0">
              <a:latin typeface="Perpetua" pitchFamily="18" charset="0"/>
            </a:endParaRP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Perennial species that are adapted to fire</a:t>
            </a:r>
            <a:endParaRPr lang="en-US" sz="2400" dirty="0">
              <a:latin typeface="Perpetua" pitchFamily="18" charset="0"/>
            </a:endParaRP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Some species require fire for blooming and seed set</a:t>
            </a:r>
          </a:p>
        </p:txBody>
      </p:sp>
    </p:spTree>
    <p:extLst>
      <p:ext uri="{BB962C8B-B14F-4D97-AF65-F5344CB8AC3E}">
        <p14:creationId xmlns:p14="http://schemas.microsoft.com/office/powerpoint/2010/main" val="11910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962">
        <p:fade/>
      </p:transition>
    </mc:Choice>
    <mc:Fallback xmlns="">
      <p:transition spd="med" advTm="829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2703" y="990600"/>
            <a:ext cx="5398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Perpetua" pitchFamily="18" charset="0"/>
              </a:rPr>
              <a:t>Restoration Scenarios</a:t>
            </a:r>
            <a:endParaRPr lang="en-US" sz="4400" b="1" dirty="0">
              <a:latin typeface="Perpet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27" y="1760041"/>
            <a:ext cx="5270346" cy="39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6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1"/>
    </mc:Choice>
    <mc:Fallback xmlns="">
      <p:transition spd="slow" advTm="7321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417" y="1003738"/>
            <a:ext cx="28392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Old field site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40417" y="1680846"/>
            <a:ext cx="728918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Current Conditions:  little to no existing desired understory, no canopy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Goal:  establish understory in order to reintroduce fire for site management; establish longleaf canopy</a:t>
            </a:r>
            <a:endParaRPr lang="en-US" sz="2000" dirty="0">
              <a:latin typeface="Perpetua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Site Prep: multiple chemical treatments;  disk &amp; cultipack prior to seeding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Understory Treatment:  sow basic seed mix using grain drill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Management:  spot chemical treatment;  fire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254717"/>
            <a:ext cx="2860760" cy="1612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21977" r="-1130" b="22633"/>
          <a:stretch/>
        </p:blipFill>
        <p:spPr>
          <a:xfrm>
            <a:off x="5029200" y="4235390"/>
            <a:ext cx="2209800" cy="16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24"/>
    </mc:Choice>
    <mc:Fallback xmlns="">
      <p:transition spd="slow" advTm="60824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88" y="1003738"/>
            <a:ext cx="3500412" cy="1973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030014"/>
            <a:ext cx="23101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Old Field Seed Mix</a:t>
            </a:r>
            <a:endParaRPr lang="en-US" sz="3800" dirty="0">
              <a:latin typeface="Perpet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2100" y="2995403"/>
            <a:ext cx="601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Perpetua" pitchFamily="18" charset="0"/>
              </a:rPr>
              <a:t>Native Warm Season Grasses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Big Bluestem (</a:t>
            </a:r>
            <a:r>
              <a:rPr lang="en-US" sz="2000" i="1" dirty="0" err="1" smtClean="0">
                <a:latin typeface="Perpetua" pitchFamily="18" charset="0"/>
              </a:rPr>
              <a:t>Andropogon</a:t>
            </a:r>
            <a:r>
              <a:rPr lang="en-US" sz="2000" i="1" dirty="0" smtClean="0">
                <a:latin typeface="Perpetua" pitchFamily="18" charset="0"/>
              </a:rPr>
              <a:t> </a:t>
            </a:r>
            <a:r>
              <a:rPr lang="en-US" sz="2000" i="1" dirty="0" err="1" smtClean="0">
                <a:latin typeface="Perpetua" pitchFamily="18" charset="0"/>
              </a:rPr>
              <a:t>gerardii</a:t>
            </a:r>
            <a:r>
              <a:rPr lang="en-US" sz="2000" dirty="0" smtClean="0">
                <a:latin typeface="Perpetua" pitchFamily="18" charset="0"/>
              </a:rPr>
              <a:t>) 		1.5 </a:t>
            </a:r>
            <a:r>
              <a:rPr lang="en-US" sz="2000" dirty="0" err="1" smtClean="0">
                <a:latin typeface="Perpetua" pitchFamily="18" charset="0"/>
              </a:rPr>
              <a:t>lbs</a:t>
            </a:r>
            <a:r>
              <a:rPr lang="en-US" sz="2000" dirty="0" smtClean="0">
                <a:latin typeface="Perpetua" pitchFamily="18" charset="0"/>
              </a:rPr>
              <a:t>/ac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Indiangrass (</a:t>
            </a:r>
            <a:r>
              <a:rPr lang="en-US" sz="2000" i="1" dirty="0" smtClean="0">
                <a:latin typeface="Perpetua" pitchFamily="18" charset="0"/>
              </a:rPr>
              <a:t>Sorghastrum nutans</a:t>
            </a:r>
            <a:r>
              <a:rPr lang="en-US" sz="2000" dirty="0" smtClean="0">
                <a:latin typeface="Perpetua" pitchFamily="18" charset="0"/>
              </a:rPr>
              <a:t>)		1.5 </a:t>
            </a:r>
            <a:r>
              <a:rPr lang="en-US" sz="2000" dirty="0" err="1" smtClean="0">
                <a:latin typeface="Perpetua" pitchFamily="18" charset="0"/>
              </a:rPr>
              <a:t>lbs</a:t>
            </a:r>
            <a:r>
              <a:rPr lang="en-US" sz="2000" dirty="0" smtClean="0">
                <a:latin typeface="Perpetua" pitchFamily="18" charset="0"/>
              </a:rPr>
              <a:t>/ac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Little Bluestem (</a:t>
            </a:r>
            <a:r>
              <a:rPr lang="en-US" sz="2000" i="1" dirty="0" err="1" smtClean="0">
                <a:latin typeface="Perpetua" pitchFamily="18" charset="0"/>
              </a:rPr>
              <a:t>Schizachyrium</a:t>
            </a:r>
            <a:r>
              <a:rPr lang="en-US" sz="2000" i="1" dirty="0" smtClean="0">
                <a:latin typeface="Perpetua" pitchFamily="18" charset="0"/>
              </a:rPr>
              <a:t> </a:t>
            </a:r>
            <a:r>
              <a:rPr lang="en-US" sz="2000" i="1" dirty="0" err="1" smtClean="0">
                <a:latin typeface="Perpetua" pitchFamily="18" charset="0"/>
              </a:rPr>
              <a:t>scoparium</a:t>
            </a:r>
            <a:r>
              <a:rPr lang="en-US" sz="2000" dirty="0" smtClean="0">
                <a:latin typeface="Perpetua" pitchFamily="18" charset="0"/>
              </a:rPr>
              <a:t>)	1.5 </a:t>
            </a:r>
            <a:r>
              <a:rPr lang="en-US" sz="2000" dirty="0" err="1" smtClean="0">
                <a:latin typeface="Perpetua" pitchFamily="18" charset="0"/>
              </a:rPr>
              <a:t>lbs</a:t>
            </a:r>
            <a:r>
              <a:rPr lang="en-US" sz="2000" dirty="0" smtClean="0">
                <a:latin typeface="Perpetua" pitchFamily="18" charset="0"/>
              </a:rPr>
              <a:t>/ac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latin typeface="Perpetua" pitchFamily="18" charset="0"/>
            </a:endParaRPr>
          </a:p>
          <a:p>
            <a:r>
              <a:rPr lang="en-US" sz="2000" dirty="0" smtClean="0">
                <a:latin typeface="Perpetua" pitchFamily="18" charset="0"/>
              </a:rPr>
              <a:t>Forbs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Partridge Pea (</a:t>
            </a:r>
            <a:r>
              <a:rPr lang="en-US" sz="2000" i="1" dirty="0" smtClean="0">
                <a:latin typeface="Perpetua" pitchFamily="18" charset="0"/>
              </a:rPr>
              <a:t>Chamaecrista fasciculata</a:t>
            </a:r>
            <a:r>
              <a:rPr lang="en-US" sz="2000" dirty="0" smtClean="0">
                <a:latin typeface="Perpetua" pitchFamily="18" charset="0"/>
              </a:rPr>
              <a:t>)	0.25lb/ac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Native Lespedeza (</a:t>
            </a:r>
            <a:r>
              <a:rPr lang="en-US" sz="2000" i="1" dirty="0" smtClean="0">
                <a:latin typeface="Perpetua" pitchFamily="18" charset="0"/>
              </a:rPr>
              <a:t>Lespedeza</a:t>
            </a:r>
            <a:r>
              <a:rPr lang="en-US" sz="2000" dirty="0" smtClean="0">
                <a:latin typeface="Perpetua" pitchFamily="18" charset="0"/>
              </a:rPr>
              <a:t> spp.)		1.0 </a:t>
            </a:r>
            <a:r>
              <a:rPr lang="en-US" sz="2000" dirty="0" err="1" smtClean="0">
                <a:latin typeface="Perpetua" pitchFamily="18" charset="0"/>
              </a:rPr>
              <a:t>lb</a:t>
            </a:r>
            <a:r>
              <a:rPr lang="en-US" sz="2000" dirty="0" smtClean="0">
                <a:latin typeface="Perpetua" pitchFamily="18" charset="0"/>
              </a:rPr>
              <a:t>/ac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Perpetua" pitchFamily="18" charset="0"/>
              </a:rPr>
              <a:t>Florida Ticktrefoil(</a:t>
            </a:r>
            <a:r>
              <a:rPr lang="en-US" sz="2000" i="1" dirty="0" smtClean="0">
                <a:latin typeface="Perpetua" pitchFamily="18" charset="0"/>
              </a:rPr>
              <a:t>Desmodium floridanum</a:t>
            </a:r>
            <a:r>
              <a:rPr lang="en-US" sz="2000" dirty="0" smtClean="0">
                <a:latin typeface="Perpetua" pitchFamily="18" charset="0"/>
              </a:rPr>
              <a:t>)	1.0 </a:t>
            </a:r>
            <a:r>
              <a:rPr lang="en-US" sz="2000" dirty="0" err="1" smtClean="0">
                <a:latin typeface="Perpetua" pitchFamily="18" charset="0"/>
              </a:rPr>
              <a:t>lb</a:t>
            </a:r>
            <a:r>
              <a:rPr lang="en-US" sz="2000" dirty="0" smtClean="0">
                <a:latin typeface="Perpetua" pitchFamily="18" charset="0"/>
              </a:rPr>
              <a:t>/ac </a:t>
            </a:r>
            <a:endParaRPr lang="en-US" sz="20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3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49"/>
    </mc:Choice>
    <mc:Fallback xmlns="">
      <p:transition spd="slow" advTm="46049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417" y="1003738"/>
            <a:ext cx="31967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Plantation Site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45672" y="1631722"/>
            <a:ext cx="4693128" cy="4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100" dirty="0" smtClean="0">
                <a:latin typeface="Perpetua" pitchFamily="18" charset="0"/>
              </a:rPr>
              <a:t>Current Conditions:  18 year old longleaf plantation recently thinned; widely scattered native understory present; no invasives present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100" dirty="0" smtClean="0">
                <a:latin typeface="Perpetua" pitchFamily="18" charset="0"/>
              </a:rPr>
              <a:t>Goal:  manage site for timber and wildlife;  enhance existing understory and supplement with desirable species</a:t>
            </a:r>
            <a:endParaRPr lang="en-US" sz="2100" dirty="0">
              <a:latin typeface="Perpetua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100" dirty="0" smtClean="0">
                <a:latin typeface="Perpetua" pitchFamily="18" charset="0"/>
              </a:rPr>
              <a:t>Site Prep:  prescribed burn prior to planting seed</a:t>
            </a:r>
            <a:endParaRPr lang="en-US" sz="2100" dirty="0">
              <a:latin typeface="Perpetua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100" dirty="0" smtClean="0">
                <a:latin typeface="Perpetua" pitchFamily="18" charset="0"/>
              </a:rPr>
              <a:t>Understory Treatment:  sow understory species with seed drill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100" dirty="0" smtClean="0">
                <a:latin typeface="Perpetua" pitchFamily="18" charset="0"/>
              </a:rPr>
              <a:t>Management:  fire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40370"/>
            <a:ext cx="2624082" cy="19680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58" y="3158357"/>
            <a:ext cx="1844565" cy="276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5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82"/>
    </mc:Choice>
    <mc:Fallback xmlns="">
      <p:transition spd="slow" advTm="59382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9503" y="1003012"/>
            <a:ext cx="4695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Plantation Site Seed Mix</a:t>
            </a:r>
            <a:endParaRPr lang="en-US" sz="3800" dirty="0">
              <a:latin typeface="Perpetua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16875" y="2438400"/>
            <a:ext cx="7315200" cy="3170099"/>
            <a:chOff x="1019503" y="1905000"/>
            <a:chExt cx="7315200" cy="3170099"/>
          </a:xfrm>
        </p:grpSpPr>
        <p:sp>
          <p:nvSpPr>
            <p:cNvPr id="5" name="TextBox 4"/>
            <p:cNvSpPr txBox="1"/>
            <p:nvPr/>
          </p:nvSpPr>
          <p:spPr>
            <a:xfrm>
              <a:off x="1019503" y="1905000"/>
              <a:ext cx="3429001" cy="317009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defTabSz="393700"/>
              <a:r>
                <a:rPr lang="en-US" sz="2000" u="sng" dirty="0" smtClean="0">
                  <a:latin typeface="Perpetua" pitchFamily="18" charset="0"/>
                </a:rPr>
                <a:t>Grasses</a:t>
              </a:r>
              <a:r>
                <a:rPr lang="en-US" sz="2000" dirty="0">
                  <a:latin typeface="Perpetua" pitchFamily="18" charset="0"/>
                </a:rPr>
                <a:t>	</a:t>
              </a:r>
              <a:r>
                <a:rPr lang="en-US" sz="2000" dirty="0" smtClean="0">
                  <a:latin typeface="Perpetua" pitchFamily="18" charset="0"/>
                </a:rPr>
                <a:t>			</a:t>
              </a:r>
              <a:r>
                <a:rPr lang="en-US" sz="2000" u="sng" dirty="0" smtClean="0">
                  <a:latin typeface="Perpetua" pitchFamily="18" charset="0"/>
                </a:rPr>
                <a:t>Rate (</a:t>
              </a:r>
              <a:r>
                <a:rPr lang="en-US" sz="2000" u="sng" dirty="0" err="1" smtClean="0">
                  <a:latin typeface="Perpetua" pitchFamily="18" charset="0"/>
                </a:rPr>
                <a:t>lb</a:t>
              </a:r>
              <a:r>
                <a:rPr lang="en-US" sz="2000" u="sng" dirty="0" smtClean="0">
                  <a:latin typeface="Perpetua" pitchFamily="18" charset="0"/>
                </a:rPr>
                <a:t>/ac)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Little Bluestem 			1.5 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Splitbeard Bluestem		1.15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Lopsided Indiangrass		.5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Sporobolus junceus		.25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Muhly Grass				.50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Toothache Grass			.25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Wiregrass				.10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Fall Panicum				.25</a:t>
              </a:r>
            </a:p>
            <a:p>
              <a:pPr defTabSz="393700"/>
              <a:r>
                <a:rPr lang="en-US" sz="2000" b="1" dirty="0" smtClean="0">
                  <a:latin typeface="Perpetua" pitchFamily="18" charset="0"/>
                </a:rPr>
                <a:t>TOTAL				4.5 </a:t>
              </a:r>
              <a:r>
                <a:rPr lang="en-US" sz="2000" b="1" dirty="0" err="1" smtClean="0">
                  <a:latin typeface="Perpetua" pitchFamily="18" charset="0"/>
                </a:rPr>
                <a:t>lbs</a:t>
              </a:r>
              <a:r>
                <a:rPr lang="en-US" sz="2000" b="1" dirty="0" smtClean="0">
                  <a:latin typeface="Perpetua" pitchFamily="18" charset="0"/>
                </a:rPr>
                <a:t>/ac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05704" y="1905000"/>
              <a:ext cx="3428999" cy="2554545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defTabSz="393700"/>
              <a:r>
                <a:rPr lang="en-US" sz="2000" u="sng" dirty="0" smtClean="0">
                  <a:latin typeface="Perpetua" pitchFamily="18" charset="0"/>
                </a:rPr>
                <a:t>Forbs</a:t>
              </a:r>
              <a:r>
                <a:rPr lang="en-US" sz="2000" dirty="0">
                  <a:latin typeface="Perpetua" pitchFamily="18" charset="0"/>
                </a:rPr>
                <a:t>	</a:t>
              </a:r>
              <a:r>
                <a:rPr lang="en-US" sz="2000" dirty="0" smtClean="0">
                  <a:latin typeface="Perpetua" pitchFamily="18" charset="0"/>
                </a:rPr>
                <a:t>			</a:t>
              </a:r>
              <a:r>
                <a:rPr lang="en-US" sz="2000" u="sng" dirty="0" smtClean="0">
                  <a:latin typeface="Perpetua" pitchFamily="18" charset="0"/>
                </a:rPr>
                <a:t>Rate (</a:t>
              </a:r>
              <a:r>
                <a:rPr lang="en-US" sz="2000" u="sng" dirty="0" err="1" smtClean="0">
                  <a:latin typeface="Perpetua" pitchFamily="18" charset="0"/>
                </a:rPr>
                <a:t>lb</a:t>
              </a:r>
              <a:r>
                <a:rPr lang="en-US" sz="2000" u="sng" dirty="0" smtClean="0">
                  <a:latin typeface="Perpetua" pitchFamily="18" charset="0"/>
                </a:rPr>
                <a:t>/ac)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Partridge Pea			1.5 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Florida Ticktrefoil		1.15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Sensitive Brier			.5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Spurred </a:t>
              </a:r>
              <a:r>
                <a:rPr lang="en-US" sz="2000" dirty="0" err="1" smtClean="0">
                  <a:latin typeface="Perpetua" pitchFamily="18" charset="0"/>
                </a:rPr>
                <a:t>Butterflypea</a:t>
              </a:r>
              <a:r>
                <a:rPr lang="en-US" sz="2000" dirty="0" smtClean="0">
                  <a:latin typeface="Perpetua" pitchFamily="18" charset="0"/>
                </a:rPr>
                <a:t>		.25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Spiked </a:t>
              </a:r>
              <a:r>
                <a:rPr lang="en-US" sz="2000" dirty="0" err="1" smtClean="0">
                  <a:latin typeface="Perpetua" pitchFamily="18" charset="0"/>
                </a:rPr>
                <a:t>Blazingstar</a:t>
              </a:r>
              <a:r>
                <a:rPr lang="en-US" sz="2000" dirty="0" smtClean="0">
                  <a:latin typeface="Perpetua" pitchFamily="18" charset="0"/>
                </a:rPr>
                <a:t>		.50</a:t>
              </a:r>
            </a:p>
            <a:p>
              <a:pPr defTabSz="393700"/>
              <a:r>
                <a:rPr lang="en-US" sz="2000" dirty="0" smtClean="0">
                  <a:latin typeface="Perpetua" pitchFamily="18" charset="0"/>
                </a:rPr>
                <a:t>Lespedeza	sp.			.25</a:t>
              </a:r>
            </a:p>
            <a:p>
              <a:pPr defTabSz="393700"/>
              <a:r>
                <a:rPr lang="en-US" sz="2000" b="1" dirty="0" smtClean="0">
                  <a:latin typeface="Perpetua" pitchFamily="18" charset="0"/>
                </a:rPr>
                <a:t>TOTAL				1lb/ac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7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5"/>
    </mc:Choice>
    <mc:Fallback xmlns="">
      <p:transition spd="slow" advTm="43045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003738"/>
            <a:ext cx="28360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Perpetua" pitchFamily="18" charset="0"/>
              </a:rPr>
              <a:t>Forested Site</a:t>
            </a:r>
            <a:endParaRPr lang="en-US" sz="3800" b="1" dirty="0">
              <a:latin typeface="Perpetua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40417" y="2438400"/>
            <a:ext cx="721298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Current Conditions:  Mature longleaf forest with altered fire regime; thick midstory of hardwoods;  understory impacted by shade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Goals:  Restore regular fire regime; enhance wildlife populations, enhance plant diversity</a:t>
            </a:r>
            <a:endParaRPr lang="en-US" sz="2000" dirty="0">
              <a:latin typeface="Perpetua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Site Prep:  Burn if possible;  alternatively use mechanical and/or chemical treatments to remove midstory;  follow with regular fire.</a:t>
            </a:r>
            <a:endParaRPr lang="en-US" sz="2000" dirty="0">
              <a:latin typeface="Perpetua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Understory Treatment:  Supplemental planting not necessary if understory rebounds;  augment site with rare species or wiregrass if desired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Perpetua" pitchFamily="18" charset="0"/>
              </a:rPr>
              <a:t>Management:  Use prescribed fire at 2-5 year intervals</a:t>
            </a:r>
          </a:p>
        </p:txBody>
      </p:sp>
      <p:pic>
        <p:nvPicPr>
          <p:cNvPr id="4" name="Picture 19" descr="nofi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895351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997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5"/>
    </mc:Choice>
    <mc:Fallback xmlns="">
      <p:transition spd="slow" advTm="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7198"/>
          <a:stretch/>
        </p:blipFill>
        <p:spPr>
          <a:xfrm>
            <a:off x="4478545" y="1967281"/>
            <a:ext cx="3688386" cy="2455787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08993" y="2133600"/>
            <a:ext cx="3469552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Regular burns will continue to enhance understory diversity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 dirty="0" smtClean="0">
                <a:latin typeface="Perpetua" pitchFamily="18" charset="0"/>
              </a:rPr>
              <a:t>Wiregrass seed planted with seed drill in open forest patches (.5 </a:t>
            </a:r>
            <a:r>
              <a:rPr lang="en-US" sz="2200" dirty="0" err="1" smtClean="0">
                <a:latin typeface="Perpetua" pitchFamily="18" charset="0"/>
              </a:rPr>
              <a:t>lb</a:t>
            </a:r>
            <a:r>
              <a:rPr lang="en-US" sz="2200" dirty="0" smtClean="0">
                <a:latin typeface="Perpetua" pitchFamily="18" charset="0"/>
              </a:rPr>
              <a:t>/ac)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503" y="1003012"/>
            <a:ext cx="5076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Perpetua" pitchFamily="18" charset="0"/>
              </a:rPr>
              <a:t>Forested Site Enhancement</a:t>
            </a:r>
            <a:endParaRPr lang="en-US" sz="38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3"/>
    </mc:Choice>
    <mc:Fallback xmlns="">
      <p:transition spd="slow" advTm="32613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4591" y="990599"/>
            <a:ext cx="2614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Perpetua" pitchFamily="18" charset="0"/>
              </a:rPr>
              <a:t>Resources</a:t>
            </a:r>
            <a:endParaRPr lang="en-US" sz="4400" b="1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324" y="1524000"/>
            <a:ext cx="7283669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erpetua" pitchFamily="18" charset="0"/>
              </a:rPr>
              <a:t>Seed Sources: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Roundstone Native Seed – </a:t>
            </a:r>
            <a:r>
              <a:rPr lang="en-US" dirty="0" smtClean="0">
                <a:latin typeface="Perpetua" pitchFamily="18" charset="0"/>
                <a:hlinkClick r:id="rId2"/>
              </a:rPr>
              <a:t>www.roundstoneseed.com</a:t>
            </a:r>
            <a:endParaRPr lang="en-US" dirty="0" smtClean="0">
              <a:latin typeface="Perpetua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Ernst Conservation Seed – </a:t>
            </a:r>
            <a:r>
              <a:rPr lang="en-US" dirty="0" smtClean="0">
                <a:latin typeface="Perpetua" pitchFamily="18" charset="0"/>
                <a:hlinkClick r:id="rId3"/>
              </a:rPr>
              <a:t>www.ernstseed.com</a:t>
            </a:r>
            <a:endParaRPr lang="en-US" dirty="0">
              <a:latin typeface="Perpetua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Lolly Creek – </a:t>
            </a:r>
            <a:r>
              <a:rPr lang="en-US" dirty="0" smtClean="0">
                <a:latin typeface="Perpetua" pitchFamily="18" charset="0"/>
                <a:hlinkClick r:id="rId4"/>
              </a:rPr>
              <a:t>www.lollycreek.com</a:t>
            </a:r>
            <a:endParaRPr lang="en-US" dirty="0" smtClean="0">
              <a:latin typeface="Perpetua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Southern Habitats – </a:t>
            </a:r>
            <a:r>
              <a:rPr lang="en-US" dirty="0" smtClean="0">
                <a:latin typeface="Perpetua" pitchFamily="18" charset="0"/>
                <a:hlinkClick r:id="rId5"/>
              </a:rPr>
              <a:t>www.southernhabitats.com</a:t>
            </a:r>
            <a:endParaRPr lang="en-US" dirty="0" smtClean="0">
              <a:latin typeface="Perpetua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The Natives – </a:t>
            </a:r>
            <a:r>
              <a:rPr lang="en-US" dirty="0" smtClean="0">
                <a:latin typeface="Perpetua" pitchFamily="18" charset="0"/>
                <a:hlinkClick r:id="rId6"/>
              </a:rPr>
              <a:t>www.thenatives.net</a:t>
            </a:r>
            <a:endParaRPr lang="en-US" dirty="0" smtClean="0">
              <a:latin typeface="Perpetua" pitchFamily="18" charset="0"/>
            </a:endParaRP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State Nurseries</a:t>
            </a:r>
            <a:endParaRPr lang="en-US" dirty="0">
              <a:latin typeface="Perpetua" pitchFamily="18" charset="0"/>
            </a:endParaRPr>
          </a:p>
          <a:p>
            <a:r>
              <a:rPr lang="en-US" dirty="0" smtClean="0">
                <a:latin typeface="Perpetua" pitchFamily="18" charset="0"/>
              </a:rPr>
              <a:t>Technical Advice: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The Longleaf Alliance – www.longleafalliance.org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State Agencies (Forestry Commission, DNR, Wildlife  Resource Commission, etc…)</a:t>
            </a:r>
          </a:p>
          <a:p>
            <a:r>
              <a:rPr lang="en-US" dirty="0" smtClean="0">
                <a:latin typeface="Perpetua" pitchFamily="18" charset="0"/>
              </a:rPr>
              <a:t>Manuals: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Groundcover restoration in forests of the Southeastern United States. CREOR Research Report 2009-01.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Perpetua" pitchFamily="18" charset="0"/>
              </a:rPr>
              <a:t>Groundcover Restoration Implementation Guidebook. </a:t>
            </a:r>
            <a:r>
              <a:rPr lang="en-US" dirty="0">
                <a:latin typeface="Perpetua" pitchFamily="18" charset="0"/>
              </a:rPr>
              <a:t> </a:t>
            </a:r>
            <a:r>
              <a:rPr lang="en-US" dirty="0" smtClean="0">
                <a:latin typeface="Perpetua" pitchFamily="18" charset="0"/>
              </a:rPr>
              <a:t>Florida Fish &amp; Wildlife Conservation Commission.</a:t>
            </a:r>
          </a:p>
        </p:txBody>
      </p:sp>
    </p:spTree>
    <p:extLst>
      <p:ext uri="{BB962C8B-B14F-4D97-AF65-F5344CB8AC3E}">
        <p14:creationId xmlns:p14="http://schemas.microsoft.com/office/powerpoint/2010/main" val="3864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0"/>
    </mc:Choice>
    <mc:Fallback xmlns="">
      <p:transition spd="slow" advTm="3697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219200"/>
            <a:ext cx="7086600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1219200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Perpetua" pitchFamily="18" charset="0"/>
              </a:rPr>
              <a:t>Questions?</a:t>
            </a:r>
          </a:p>
          <a:p>
            <a:r>
              <a:rPr lang="en-US" sz="3600" dirty="0" smtClean="0">
                <a:latin typeface="Perpetua" pitchFamily="18" charset="0"/>
              </a:rPr>
              <a:t>carol@longleafalliance.org</a:t>
            </a:r>
          </a:p>
          <a:p>
            <a:r>
              <a:rPr lang="en-US" sz="3600" dirty="0" smtClean="0">
                <a:latin typeface="Perpetua" pitchFamily="18" charset="0"/>
              </a:rPr>
              <a:t>678.595.6405</a:t>
            </a:r>
            <a:endParaRPr lang="en-US" sz="3600" dirty="0"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5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233">
        <p:fade/>
      </p:transition>
    </mc:Choice>
    <mc:Fallback xmlns="">
      <p:transition spd="med" advTm="232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914400"/>
            <a:ext cx="5562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Perpetua" pitchFamily="18" charset="0"/>
              </a:rPr>
              <a:t>Longleaf Understory Components</a:t>
            </a:r>
            <a:endParaRPr lang="en-US" sz="4800" b="1" dirty="0">
              <a:latin typeface="Perpet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714" y="2441466"/>
            <a:ext cx="4419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Highest quality sites are maintained as early successional habitats with regular fire intervals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Perpetua" pitchFamily="18" charset="0"/>
              </a:rPr>
              <a:t>Largest plant families represented are grasses, legumes, and composites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43" y="2286000"/>
            <a:ext cx="2392486" cy="35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8"/>
    </mc:Choice>
    <mc:Fallback xmlns="">
      <p:transition spd="slow" advTm="7188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Perpetua" pitchFamily="18" charset="0"/>
              </a:rPr>
              <a:t>Native Warm Season Grasses</a:t>
            </a:r>
            <a:endParaRPr lang="en-US" b="1" dirty="0">
              <a:latin typeface="Perpetua" pitchFamily="18" charset="0"/>
            </a:endParaRPr>
          </a:p>
        </p:txBody>
      </p:sp>
      <p:pic>
        <p:nvPicPr>
          <p:cNvPr id="3" name="Picture 6" descr="muhlenbergia capillaris_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r="1167" b="15204"/>
          <a:stretch>
            <a:fillRect/>
          </a:stretch>
        </p:blipFill>
        <p:spPr bwMode="auto">
          <a:xfrm>
            <a:off x="2857500" y="2080836"/>
            <a:ext cx="3429000" cy="3853402"/>
          </a:xfrm>
          <a:prstGeom prst="rect">
            <a:avLst/>
          </a:prstGeom>
          <a:noFill/>
          <a:ln w="15875">
            <a:solidFill>
              <a:srgbClr val="EBE8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3"/>
    </mc:Choice>
    <mc:Fallback xmlns="">
      <p:transition spd="slow" advTm="1138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990600"/>
            <a:ext cx="7239000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800" dirty="0" smtClean="0">
                <a:solidFill>
                  <a:schemeClr val="tx1"/>
                </a:solidFill>
                <a:latin typeface="Perpetua" pitchFamily="18" charset="0"/>
              </a:rPr>
              <a:t>What is a Native Warm-Season Grass?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2209800"/>
            <a:ext cx="7086600" cy="2590800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Perpetua" pitchFamily="18" charset="0"/>
              </a:rPr>
              <a:t>Active growth during spring and summer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Perpetua" pitchFamily="18" charset="0"/>
              </a:rPr>
              <a:t>Maximum growth at 60°F and soil temperatures of 55°F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Perpetua" pitchFamily="18" charset="0"/>
              </a:rPr>
              <a:t>Optimum temperatures for seed production - 85-95°F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Perpetua" pitchFamily="18" charset="0"/>
              </a:rPr>
              <a:t>C4 grass (higher photosynthetic potential compared to C3)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>
                <a:latin typeface="Perpetua" pitchFamily="18" charset="0"/>
              </a:rPr>
              <a:t>Can withstand harsh environmental conditions (drought, high temperatures, etc.)</a:t>
            </a:r>
          </a:p>
        </p:txBody>
      </p:sp>
    </p:spTree>
    <p:extLst>
      <p:ext uri="{BB962C8B-B14F-4D97-AF65-F5344CB8AC3E}">
        <p14:creationId xmlns:p14="http://schemas.microsoft.com/office/powerpoint/2010/main" val="29498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83"/>
    </mc:Choice>
    <mc:Fallback xmlns="">
      <p:transition spd="slow" advTm="7598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ominant Grasses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061810"/>
            <a:ext cx="5105400" cy="493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22"/>
    </mc:Choice>
    <mc:Fallback xmlns="">
      <p:transition spd="slow" advTm="6882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2318</Words>
  <Application>Microsoft Office PowerPoint</Application>
  <PresentationFormat>On-screen Show (4:3)</PresentationFormat>
  <Paragraphs>304</Paragraphs>
  <Slides>58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Longleaf Understory Benefits</vt:lpstr>
      <vt:lpstr>PowerPoint Presentation</vt:lpstr>
      <vt:lpstr>PowerPoint Presentation</vt:lpstr>
      <vt:lpstr>Fine Fuels</vt:lpstr>
      <vt:lpstr>Longleaf Understory Components</vt:lpstr>
      <vt:lpstr>Native Warm Season Grasses</vt:lpstr>
      <vt:lpstr>What is a Native Warm-Season Grass?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Legumes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Denhof</dc:creator>
  <cp:lastModifiedBy>Carol Denhof</cp:lastModifiedBy>
  <cp:revision>107</cp:revision>
  <dcterms:created xsi:type="dcterms:W3CDTF">2012-06-22T13:42:58Z</dcterms:created>
  <dcterms:modified xsi:type="dcterms:W3CDTF">2013-01-03T18:28:15Z</dcterms:modified>
</cp:coreProperties>
</file>