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256" r:id="rId2"/>
    <p:sldId id="276" r:id="rId3"/>
    <p:sldId id="283" r:id="rId4"/>
    <p:sldId id="257" r:id="rId5"/>
    <p:sldId id="271" r:id="rId6"/>
    <p:sldId id="259" r:id="rId7"/>
    <p:sldId id="260" r:id="rId8"/>
    <p:sldId id="272" r:id="rId9"/>
    <p:sldId id="275" r:id="rId10"/>
    <p:sldId id="258" r:id="rId11"/>
    <p:sldId id="274" r:id="rId12"/>
    <p:sldId id="264" r:id="rId13"/>
    <p:sldId id="268" r:id="rId14"/>
    <p:sldId id="265" r:id="rId15"/>
    <p:sldId id="266" r:id="rId16"/>
    <p:sldId id="273" r:id="rId17"/>
    <p:sldId id="261" r:id="rId18"/>
    <p:sldId id="281" r:id="rId19"/>
    <p:sldId id="287" r:id="rId20"/>
    <p:sldId id="262" r:id="rId21"/>
    <p:sldId id="263" r:id="rId22"/>
    <p:sldId id="269" r:id="rId23"/>
    <p:sldId id="282" r:id="rId24"/>
    <p:sldId id="284" r:id="rId25"/>
    <p:sldId id="270"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5" autoAdjust="0"/>
    <p:restoredTop sz="94660"/>
  </p:normalViewPr>
  <p:slideViewPr>
    <p:cSldViewPr>
      <p:cViewPr>
        <p:scale>
          <a:sx n="90" d="100"/>
          <a:sy n="90" d="100"/>
        </p:scale>
        <p:origin x="-456" y="-2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52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53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FBAEE1B-E0BC-496D-A364-56103EF6653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37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28F72F9-29B7-4E8D-BF52-6799A02AF2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1638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734A4-487A-4848-BEED-FB84EB6E6E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B464F-A479-43B9-A6E1-81D58F7FD2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F72E53-E767-4FBB-BF5A-3FAF412EA5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0DE40C-D103-4826-8A03-0CC7EB2AD9F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C518177-5CDE-47DF-A5CF-446A7ED92B9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1BDFE22-428C-4413-89C4-C6FFAAB8EEA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FEFD4A0-32B5-4557-A2F1-469E4D6FFA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8E3085-A9F8-496E-9786-A08D6AC0F6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D3E979-EA44-4B26-A7B3-A41E62094FE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911DF3-BC79-47A1-AEC1-4CAD23AC8E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9D198C-A9AE-44BB-8839-E5293BAF10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3136B9-E42C-4B1A-B446-1ABE35845E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6B9587-D9E8-494E-A0DC-4DC29D1458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6ABC4C-6BF1-44A9-B786-CEAEA9BF34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AE7293-25EC-4FBB-A90E-F2813B050A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D90BE278-0CDE-45FC-BF86-E8C21521B52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ongleafalliance.org/ecosystem/maptoday.htm"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ws.gov/rcwrecovery/" TargetMode="External"/><Relationship Id="rId2" Type="http://schemas.openxmlformats.org/officeDocument/2006/relationships/hyperlink" Target="http://www.longleafalliance.org/"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ncwildlife.org/plan/index.htm" TargetMode="External"/><Relationship Id="rId4" Type="http://schemas.openxmlformats.org/officeDocument/2006/relationships/hyperlink" Target="http://www.fws.gov/southeast/partners/pfwpine.html"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inus palustris cone"/>
          <p:cNvPicPr>
            <a:picLocks noChangeAspect="1" noChangeArrowheads="1"/>
          </p:cNvPicPr>
          <p:nvPr/>
        </p:nvPicPr>
        <p:blipFill>
          <a:blip r:embed="rId2" cstate="print"/>
          <a:srcRect/>
          <a:stretch>
            <a:fillRect/>
          </a:stretch>
        </p:blipFill>
        <p:spPr bwMode="auto">
          <a:xfrm>
            <a:off x="0" y="1303338"/>
            <a:ext cx="9144000" cy="5554662"/>
          </a:xfrm>
          <a:prstGeom prst="rect">
            <a:avLst/>
          </a:prstGeom>
          <a:noFill/>
          <a:ln w="9525">
            <a:noFill/>
            <a:miter lim="800000"/>
            <a:headEnd/>
            <a:tailEnd/>
          </a:ln>
        </p:spPr>
      </p:pic>
      <p:sp>
        <p:nvSpPr>
          <p:cNvPr id="2051" name="Text Box 5"/>
          <p:cNvSpPr txBox="1">
            <a:spLocks noChangeArrowheads="1"/>
          </p:cNvSpPr>
          <p:nvPr/>
        </p:nvSpPr>
        <p:spPr bwMode="auto">
          <a:xfrm>
            <a:off x="288925" y="192088"/>
            <a:ext cx="4984750" cy="457200"/>
          </a:xfrm>
          <a:prstGeom prst="rect">
            <a:avLst/>
          </a:prstGeom>
          <a:noFill/>
          <a:ln w="9525">
            <a:noFill/>
            <a:miter lim="800000"/>
            <a:headEnd/>
            <a:tailEnd/>
          </a:ln>
          <a:effectLst/>
        </p:spPr>
        <p:txBody>
          <a:bodyPr wrap="none">
            <a:spAutoFit/>
          </a:bodyPr>
          <a:lstStyle/>
          <a:p>
            <a:r>
              <a:rPr lang="en-US" sz="2400">
                <a:solidFill>
                  <a:srgbClr val="FFFF00"/>
                </a:solidFill>
              </a:rPr>
              <a:t>Managing Longleaf Pine for Wildlife</a:t>
            </a:r>
          </a:p>
        </p:txBody>
      </p:sp>
      <p:sp>
        <p:nvSpPr>
          <p:cNvPr id="2052" name="Text Box 6"/>
          <p:cNvSpPr txBox="1">
            <a:spLocks noChangeArrowheads="1"/>
          </p:cNvSpPr>
          <p:nvPr/>
        </p:nvSpPr>
        <p:spPr bwMode="auto">
          <a:xfrm>
            <a:off x="7162800" y="457200"/>
            <a:ext cx="1352550" cy="641350"/>
          </a:xfrm>
          <a:prstGeom prst="rect">
            <a:avLst/>
          </a:prstGeom>
          <a:noFill/>
          <a:ln w="9525">
            <a:noFill/>
            <a:miter lim="800000"/>
            <a:headEnd/>
            <a:tailEnd/>
          </a:ln>
          <a:effectLst/>
        </p:spPr>
        <p:txBody>
          <a:bodyPr wrap="none">
            <a:spAutoFit/>
          </a:bodyPr>
          <a:lstStyle/>
          <a:p>
            <a:r>
              <a:rPr lang="en-US">
                <a:solidFill>
                  <a:srgbClr val="FFFF00"/>
                </a:solidFill>
              </a:rPr>
              <a:t>Brady Beck</a:t>
            </a:r>
          </a:p>
          <a:p>
            <a:r>
              <a:rPr lang="en-US">
                <a:solidFill>
                  <a:srgbClr val="FFFF00"/>
                </a:solidFill>
              </a:rPr>
              <a:t>NCWRC</a:t>
            </a:r>
          </a:p>
        </p:txBody>
      </p:sp>
      <p:pic>
        <p:nvPicPr>
          <p:cNvPr id="2053" name="Picture 7" descr="wrc_logo_color"/>
          <p:cNvPicPr>
            <a:picLocks noChangeAspect="1" noChangeArrowheads="1"/>
          </p:cNvPicPr>
          <p:nvPr/>
        </p:nvPicPr>
        <p:blipFill>
          <a:blip r:embed="rId3" cstate="print"/>
          <a:srcRect/>
          <a:stretch>
            <a:fillRect/>
          </a:stretch>
        </p:blipFill>
        <p:spPr bwMode="auto">
          <a:xfrm>
            <a:off x="0" y="60960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228600"/>
            <a:ext cx="22177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defRPr/>
            </a:pPr>
            <a:r>
              <a:rPr lang="en-US" sz="2400" b="1" u="sng">
                <a:effectLst>
                  <a:outerShdw blurRad="38100" dist="38100" dir="2700000" algn="tl">
                    <a:srgbClr val="000000"/>
                  </a:outerShdw>
                </a:effectLst>
              </a:rPr>
              <a:t>Herbicide Use</a:t>
            </a:r>
          </a:p>
        </p:txBody>
      </p:sp>
      <p:sp>
        <p:nvSpPr>
          <p:cNvPr id="11268" name="Text Box 4"/>
          <p:cNvSpPr txBox="1">
            <a:spLocks noChangeArrowheads="1"/>
          </p:cNvSpPr>
          <p:nvPr/>
        </p:nvSpPr>
        <p:spPr bwMode="auto">
          <a:xfrm>
            <a:off x="152400" y="1752600"/>
            <a:ext cx="5534025" cy="2563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Char char="•"/>
              <a:defRPr/>
            </a:pPr>
            <a:r>
              <a:rPr lang="en-US">
                <a:solidFill>
                  <a:srgbClr val="FFFF00"/>
                </a:solidFill>
                <a:effectLst>
                  <a:outerShdw blurRad="38100" dist="38100" dir="2700000" algn="tl">
                    <a:srgbClr val="000000"/>
                  </a:outerShdw>
                </a:effectLst>
              </a:rPr>
              <a:t>Herbicides can be useful tools for </a:t>
            </a:r>
          </a:p>
          <a:p>
            <a:pPr>
              <a:defRPr/>
            </a:pPr>
            <a:r>
              <a:rPr lang="en-US">
                <a:solidFill>
                  <a:srgbClr val="FFFF00"/>
                </a:solidFill>
                <a:effectLst>
                  <a:outerShdw blurRad="38100" dist="38100" dir="2700000" algn="tl">
                    <a:srgbClr val="000000"/>
                  </a:outerShdw>
                </a:effectLst>
              </a:rPr>
              <a:t>controlling undesirable vegetation and allowing more</a:t>
            </a:r>
          </a:p>
          <a:p>
            <a:pPr>
              <a:defRPr/>
            </a:pPr>
            <a:r>
              <a:rPr lang="en-US">
                <a:solidFill>
                  <a:srgbClr val="FFFF00"/>
                </a:solidFill>
                <a:effectLst>
                  <a:outerShdw blurRad="38100" dist="38100" dir="2700000" algn="tl">
                    <a:srgbClr val="000000"/>
                  </a:outerShdw>
                </a:effectLst>
              </a:rPr>
              <a:t>sunlight to reach the forest floor</a:t>
            </a:r>
          </a:p>
          <a:p>
            <a:pPr>
              <a:defRPr/>
            </a:pPr>
            <a:endParaRPr lang="en-US">
              <a:solidFill>
                <a:srgbClr val="FFFF00"/>
              </a:solidFill>
              <a:effectLst>
                <a:outerShdw blurRad="38100" dist="38100" dir="2700000" algn="tl">
                  <a:srgbClr val="000000"/>
                </a:outerShdw>
              </a:effectLst>
            </a:endParaRPr>
          </a:p>
          <a:p>
            <a:pPr>
              <a:buFontTx/>
              <a:buChar char="•"/>
              <a:defRPr/>
            </a:pPr>
            <a:r>
              <a:rPr lang="en-US">
                <a:solidFill>
                  <a:srgbClr val="FFFF00"/>
                </a:solidFill>
                <a:effectLst>
                  <a:outerShdw blurRad="38100" dist="38100" dir="2700000" algn="tl">
                    <a:srgbClr val="000000"/>
                  </a:outerShdw>
                </a:effectLst>
              </a:rPr>
              <a:t>Care should be taken to avoid treatment of sensitive</a:t>
            </a:r>
          </a:p>
          <a:p>
            <a:pPr>
              <a:defRPr/>
            </a:pPr>
            <a:r>
              <a:rPr lang="en-US">
                <a:solidFill>
                  <a:srgbClr val="FFFF00"/>
                </a:solidFill>
                <a:effectLst>
                  <a:outerShdw blurRad="38100" dist="38100" dir="2700000" algn="tl">
                    <a:srgbClr val="000000"/>
                  </a:outerShdw>
                </a:effectLst>
              </a:rPr>
              <a:t>plant locations </a:t>
            </a:r>
          </a:p>
          <a:p>
            <a:pPr>
              <a:defRPr/>
            </a:pPr>
            <a:endParaRPr lang="en-US">
              <a:solidFill>
                <a:srgbClr val="FFFF00"/>
              </a:solidFill>
              <a:effectLst>
                <a:outerShdw blurRad="38100" dist="38100" dir="2700000" algn="tl">
                  <a:srgbClr val="000000"/>
                </a:outerShdw>
              </a:effectLst>
            </a:endParaRPr>
          </a:p>
          <a:p>
            <a:pPr>
              <a:defRPr/>
            </a:pPr>
            <a:endParaRPr lang="en-US">
              <a:effectLst>
                <a:outerShdw blurRad="38100" dist="38100" dir="2700000" algn="tl">
                  <a:srgbClr val="000000"/>
                </a:outerShdw>
              </a:effectLst>
            </a:endParaRPr>
          </a:p>
          <a:p>
            <a:pPr>
              <a:buFontTx/>
              <a:buChar char="•"/>
              <a:defRPr/>
            </a:pPr>
            <a:endParaRPr lang="en-US"/>
          </a:p>
        </p:txBody>
      </p:sp>
      <p:sp>
        <p:nvSpPr>
          <p:cNvPr id="11269" name="Text Box 5"/>
          <p:cNvSpPr txBox="1">
            <a:spLocks noChangeArrowheads="1"/>
          </p:cNvSpPr>
          <p:nvPr/>
        </p:nvSpPr>
        <p:spPr bwMode="auto">
          <a:xfrm>
            <a:off x="5791200" y="1600200"/>
            <a:ext cx="3200400" cy="201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Char char="•"/>
              <a:defRPr/>
            </a:pPr>
            <a:r>
              <a:rPr lang="en-US" b="1">
                <a:solidFill>
                  <a:srgbClr val="FFFF00"/>
                </a:solidFill>
                <a:effectLst>
                  <a:outerShdw blurRad="38100" dist="38100" dir="2700000" algn="tl">
                    <a:srgbClr val="000000"/>
                  </a:outerShdw>
                </a:effectLst>
              </a:rPr>
              <a:t>This stand was treated with Velpar ULW and then burned</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The resulting grass response benefits many species of wildlife</a:t>
            </a:r>
          </a:p>
        </p:txBody>
      </p:sp>
      <p:pic>
        <p:nvPicPr>
          <p:cNvPr id="2" name="Picture 6" descr="wiregrass 2"/>
          <p:cNvPicPr>
            <a:picLocks noChangeAspect="1" noChangeArrowheads="1"/>
          </p:cNvPicPr>
          <p:nvPr/>
        </p:nvPicPr>
        <p:blipFill>
          <a:blip r:embed="rId2" cstate="print"/>
          <a:srcRect/>
          <a:stretch>
            <a:fillRect/>
          </a:stretch>
        </p:blipFill>
        <p:spPr bwMode="auto">
          <a:xfrm>
            <a:off x="0" y="3971925"/>
            <a:ext cx="9144000"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smtClean="0"/>
              <a:t>Snag Management</a:t>
            </a:r>
          </a:p>
        </p:txBody>
      </p:sp>
      <p:sp>
        <p:nvSpPr>
          <p:cNvPr id="27654" name="Text Box 6"/>
          <p:cNvSpPr txBox="1">
            <a:spLocks noChangeArrowheads="1"/>
          </p:cNvSpPr>
          <p:nvPr/>
        </p:nvSpPr>
        <p:spPr bwMode="auto">
          <a:xfrm>
            <a:off x="288925" y="1255713"/>
            <a:ext cx="7947025" cy="3113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FontTx/>
              <a:buChar char="•"/>
              <a:defRPr/>
            </a:pPr>
            <a:r>
              <a:rPr lang="en-US" b="1">
                <a:solidFill>
                  <a:srgbClr val="FFFF00"/>
                </a:solidFill>
                <a:effectLst>
                  <a:outerShdw blurRad="38100" dist="38100" dir="2700000" algn="tl">
                    <a:srgbClr val="000000"/>
                  </a:outerShdw>
                </a:effectLst>
              </a:rPr>
              <a:t>Maintain as many snags on the landscape as possible</a:t>
            </a:r>
          </a:p>
          <a:p>
            <a:pP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Birds such as woodpeckers, nuthatches, owls, kestrels, and bluebirds </a:t>
            </a:r>
          </a:p>
          <a:p>
            <a:pPr>
              <a:defRPr/>
            </a:pPr>
            <a:r>
              <a:rPr lang="en-US" b="1">
                <a:solidFill>
                  <a:srgbClr val="FFFF00"/>
                </a:solidFill>
                <a:effectLst>
                  <a:outerShdw blurRad="38100" dist="38100" dir="2700000" algn="tl">
                    <a:srgbClr val="000000"/>
                  </a:outerShdw>
                </a:effectLst>
              </a:rPr>
              <a:t>     benefit from good snag mgt.</a:t>
            </a:r>
          </a:p>
          <a:p>
            <a:pP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Several species of snakes live under the bark of dead pines</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Snags provide nesting and foraging opportunities</a:t>
            </a:r>
          </a:p>
          <a:p>
            <a:pP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Most burn programs create snags, they also can get burned up in</a:t>
            </a:r>
          </a:p>
          <a:p>
            <a:pPr>
              <a:defRPr/>
            </a:pPr>
            <a:r>
              <a:rPr lang="en-US" b="1">
                <a:solidFill>
                  <a:srgbClr val="FFFF00"/>
                </a:solidFill>
                <a:effectLst>
                  <a:outerShdw blurRad="38100" dist="38100" dir="2700000" algn="tl">
                    <a:srgbClr val="000000"/>
                  </a:outerShdw>
                </a:effectLst>
              </a:rPr>
              <a:t>     prescribed burns</a:t>
            </a:r>
          </a:p>
        </p:txBody>
      </p:sp>
      <p:pic>
        <p:nvPicPr>
          <p:cNvPr id="12293" name="Picture 10" descr="wrc_logo_color"/>
          <p:cNvPicPr>
            <a:picLocks noChangeAspect="1" noChangeArrowheads="1"/>
          </p:cNvPicPr>
          <p:nvPr>
            <p:ph sz="half" idx="2"/>
          </p:nvPr>
        </p:nvPicPr>
        <p:blipFill>
          <a:blip r:embed="rId2" cstate="print"/>
          <a:srcRect/>
          <a:stretch>
            <a:fillRect/>
          </a:stretch>
        </p:blipFill>
        <p:spPr>
          <a:xfrm>
            <a:off x="0" y="6364288"/>
            <a:ext cx="493713" cy="493712"/>
          </a:xfrm>
          <a:noFill/>
        </p:spPr>
      </p:pic>
      <p:sp>
        <p:nvSpPr>
          <p:cNvPr id="6" name="Content Placeholder 5"/>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52400" y="153988"/>
            <a:ext cx="4495800" cy="6408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tabLst>
                <a:tab pos="457200" algn="l"/>
              </a:tabLst>
              <a:defRPr/>
            </a:pPr>
            <a:endParaRPr lang="en-US"/>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Keep as much of ground in direct sunlight as possible</a:t>
            </a: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Control plant succession to maintain diversity of grasses and forbs in understory</a:t>
            </a: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Control hardwood invasion-competition</a:t>
            </a: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Fire is important to maintain ground cover, forb diversity, and areas to forage on insects</a:t>
            </a: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Legumes are important food source for quail</a:t>
            </a: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Quail chicks need areas to forage for insects – young chicks need protein they get from the insects</a:t>
            </a: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p:txBody>
      </p:sp>
      <p:sp>
        <p:nvSpPr>
          <p:cNvPr id="5124" name="Text Box 4"/>
          <p:cNvSpPr txBox="1">
            <a:spLocks noChangeArrowheads="1"/>
          </p:cNvSpPr>
          <p:nvPr/>
        </p:nvSpPr>
        <p:spPr bwMode="auto">
          <a:xfrm>
            <a:off x="441325" y="112713"/>
            <a:ext cx="7556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b="1">
                <a:effectLst>
                  <a:outerShdw blurRad="38100" dist="38100" dir="2700000" algn="tl">
                    <a:srgbClr val="000000"/>
                  </a:outerShdw>
                </a:effectLst>
              </a:rPr>
              <a:t>Quail</a:t>
            </a:r>
          </a:p>
        </p:txBody>
      </p:sp>
      <p:pic>
        <p:nvPicPr>
          <p:cNvPr id="13317" name="Picture 6" descr="wrc_logo_color"/>
          <p:cNvPicPr>
            <a:picLocks noChangeAspect="1" noChangeArrowheads="1"/>
          </p:cNvPicPr>
          <p:nvPr/>
        </p:nvPicPr>
        <p:blipFill>
          <a:blip r:embed="rId2" cstate="print"/>
          <a:srcRect/>
          <a:stretch>
            <a:fillRect/>
          </a:stretch>
        </p:blipFill>
        <p:spPr bwMode="auto">
          <a:xfrm>
            <a:off x="0" y="62484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381000" y="457200"/>
            <a:ext cx="8382000" cy="5859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Char char="•"/>
              <a:defRPr/>
            </a:pPr>
            <a:r>
              <a:rPr lang="en-US" b="1">
                <a:solidFill>
                  <a:srgbClr val="FFFF00"/>
                </a:solidFill>
                <a:effectLst>
                  <a:outerShdw blurRad="38100" dist="38100" dir="2700000" algn="tl">
                    <a:srgbClr val="000000"/>
                  </a:outerShdw>
                </a:effectLst>
              </a:rPr>
              <a:t>Want to establish and maintain openings in timber stand for quail (logging deck, skidder trails, Field borders, etc.)</a:t>
            </a:r>
          </a:p>
          <a:p>
            <a:pP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Good habitat for 2-4 years following longleaf regeneration cuts</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Longleaf pine is better suited for quail management than loblolly, slash, and shortleaf pine</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Longleaf seed are highly nutritious and favored by quail</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Prescribed fire applied in the winter months works well to </a:t>
            </a:r>
            <a:r>
              <a:rPr lang="en-US" b="1" i="1">
                <a:solidFill>
                  <a:srgbClr val="FFFF00"/>
                </a:solidFill>
                <a:effectLst>
                  <a:outerShdw blurRad="38100" dist="38100" dir="2700000" algn="tl">
                    <a:srgbClr val="000000"/>
                  </a:outerShdw>
                </a:effectLst>
              </a:rPr>
              <a:t>establish</a:t>
            </a:r>
            <a:r>
              <a:rPr lang="en-US" b="1">
                <a:solidFill>
                  <a:srgbClr val="FFFF00"/>
                </a:solidFill>
                <a:effectLst>
                  <a:outerShdw blurRad="38100" dist="38100" dir="2700000" algn="tl">
                    <a:srgbClr val="000000"/>
                  </a:outerShdw>
                </a:effectLst>
              </a:rPr>
              <a:t> suitable quail habitat in longleaf pine stands as well as stands of ragweed, partridge pea, and lespedeza</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When grass becomes thick and matted, the areas should be burned to allow quail to scratch forage on the ground under the grass</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Frequently burned streamhead pocosins can provide good nesting and </a:t>
            </a:r>
          </a:p>
          <a:p>
            <a:pPr>
              <a:defRPr/>
            </a:pPr>
            <a:r>
              <a:rPr lang="en-US" b="1">
                <a:solidFill>
                  <a:srgbClr val="FFFF00"/>
                </a:solidFill>
                <a:effectLst>
                  <a:outerShdw blurRad="38100" dist="38100" dir="2700000" algn="tl">
                    <a:srgbClr val="000000"/>
                  </a:outerShdw>
                </a:effectLst>
              </a:rPr>
              <a:t>foraging habitat</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Quality quail habitat will support one covey of 9-14 quail per 20 acres</a:t>
            </a:r>
          </a:p>
        </p:txBody>
      </p:sp>
      <p:sp>
        <p:nvSpPr>
          <p:cNvPr id="18437" name="Text Box 5"/>
          <p:cNvSpPr txBox="1">
            <a:spLocks noChangeArrowheads="1"/>
          </p:cNvSpPr>
          <p:nvPr/>
        </p:nvSpPr>
        <p:spPr bwMode="auto">
          <a:xfrm>
            <a:off x="457200" y="0"/>
            <a:ext cx="21018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b="1">
                <a:solidFill>
                  <a:srgbClr val="FFFF00"/>
                </a:solidFill>
                <a:effectLst>
                  <a:outerShdw blurRad="38100" dist="38100" dir="2700000" algn="tl">
                    <a:srgbClr val="000000"/>
                  </a:outerShdw>
                </a:effectLst>
              </a:rPr>
              <a:t>Quail (Continued)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228600"/>
            <a:ext cx="21018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defRPr/>
            </a:pPr>
            <a:r>
              <a:rPr lang="en-US" b="1">
                <a:solidFill>
                  <a:srgbClr val="FFFF00"/>
                </a:solidFill>
                <a:effectLst>
                  <a:outerShdw blurRad="38100" dist="38100" dir="2700000" algn="tl">
                    <a:srgbClr val="000000"/>
                  </a:outerShdw>
                </a:effectLst>
              </a:rPr>
              <a:t>White Tailed Deer</a:t>
            </a:r>
          </a:p>
        </p:txBody>
      </p:sp>
      <p:sp>
        <p:nvSpPr>
          <p:cNvPr id="4101" name="Rectangle 5"/>
          <p:cNvSpPr>
            <a:spLocks noChangeArrowheads="1"/>
          </p:cNvSpPr>
          <p:nvPr/>
        </p:nvSpPr>
        <p:spPr bwMode="auto">
          <a:xfrm>
            <a:off x="228600" y="627063"/>
            <a:ext cx="8534400" cy="585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1" hangingPunct="1">
              <a:buFontTx/>
              <a:buChar char="•"/>
              <a:tabLst>
                <a:tab pos="457200" algn="l"/>
              </a:tabLst>
              <a:defRPr/>
            </a:pPr>
            <a:r>
              <a:rPr lang="en-US" b="1">
                <a:solidFill>
                  <a:srgbClr val="FFFF00"/>
                </a:solidFill>
                <a:effectLst>
                  <a:outerShdw blurRad="38100" dist="38100" dir="2700000" algn="tl">
                    <a:srgbClr val="000000"/>
                  </a:outerShdw>
                </a:effectLst>
              </a:rPr>
              <a:t>Prescribed fire will increase the forb and legume diversity in timber stands, which are good deer foods</a:t>
            </a: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Regeneration areas create good deer habitat by allowing sunlight to hit the ground and promote the growth of herbaceous foods that deer need</a:t>
            </a: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Regeneration areas that are thick can also provide good bedding areas for deer</a:t>
            </a: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Open areas in timber stands are good areas for food plots (logging decks, skidder trails, etc.)</a:t>
            </a: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Burning in late winter and early spring helps to promote native legumes and quick green up and relatively quick food sources for deer</a:t>
            </a:r>
          </a:p>
          <a:p>
            <a:pPr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Thinning stands to 50-60 square feet of basal area allows sunlight to hit the ground </a:t>
            </a:r>
          </a:p>
          <a:p>
            <a:pPr eaLnBrk="1" hangingPunct="1">
              <a:tabLst>
                <a:tab pos="457200" algn="l"/>
              </a:tabLst>
              <a:defRPr/>
            </a:pPr>
            <a:endParaRPr lang="en-US" b="1">
              <a:solidFill>
                <a:srgbClr val="FFFF00"/>
              </a:solidFill>
              <a:effectLst>
                <a:outerShdw blurRad="38100" dist="38100" dir="2700000" algn="tl">
                  <a:srgbClr val="000000"/>
                </a:outerShdw>
              </a:effectLst>
            </a:endParaRPr>
          </a:p>
          <a:p>
            <a:pPr eaLnBrk="1" hangingPunct="1">
              <a:buFontTx/>
              <a:buChar char="•"/>
              <a:tabLst>
                <a:tab pos="457200" algn="l"/>
              </a:tabLst>
              <a:defRPr/>
            </a:pPr>
            <a:r>
              <a:rPr lang="en-US" b="1">
                <a:solidFill>
                  <a:srgbClr val="FFFF00"/>
                </a:solidFill>
                <a:effectLst>
                  <a:outerShdw blurRad="38100" dist="38100" dir="2700000" algn="tl">
                    <a:srgbClr val="000000"/>
                  </a:outerShdw>
                </a:effectLst>
              </a:rPr>
              <a:t>Deer require much larger areas than the other game species mentioned, so </a:t>
            </a:r>
          </a:p>
          <a:p>
            <a:pPr eaLnBrk="1" hangingPunct="1">
              <a:tabLst>
                <a:tab pos="457200" algn="l"/>
              </a:tabLst>
              <a:defRPr/>
            </a:pPr>
            <a:r>
              <a:rPr lang="en-US" b="1">
                <a:solidFill>
                  <a:srgbClr val="FFFF00"/>
                </a:solidFill>
                <a:effectLst>
                  <a:outerShdw blurRad="38100" dist="38100" dir="2700000" algn="tl">
                    <a:srgbClr val="000000"/>
                  </a:outerShdw>
                </a:effectLst>
              </a:rPr>
              <a:t>Landowners may have to convince their neighbors to manage in a similar fashion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 y="152400"/>
            <a:ext cx="9334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defRPr/>
            </a:pPr>
            <a:r>
              <a:rPr lang="en-US" b="1">
                <a:solidFill>
                  <a:srgbClr val="FFFF00"/>
                </a:solidFill>
                <a:effectLst>
                  <a:outerShdw blurRad="38100" dist="38100" dir="2700000" algn="tl">
                    <a:srgbClr val="000000"/>
                  </a:outerShdw>
                </a:effectLst>
              </a:rPr>
              <a:t>Turkey</a:t>
            </a:r>
          </a:p>
        </p:txBody>
      </p:sp>
      <p:sp>
        <p:nvSpPr>
          <p:cNvPr id="3075" name="Rectangle 3"/>
          <p:cNvSpPr>
            <a:spLocks noChangeArrowheads="1"/>
          </p:cNvSpPr>
          <p:nvPr/>
        </p:nvSpPr>
        <p:spPr bwMode="auto">
          <a:xfrm>
            <a:off x="228600" y="533400"/>
            <a:ext cx="6324600" cy="448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342900" indent="-342900" eaLnBrk="1" hangingPunct="1">
              <a:buFontTx/>
              <a:buChar char="•"/>
              <a:tabLst>
                <a:tab pos="457200" algn="l"/>
              </a:tabLst>
              <a:defRPr/>
            </a:pPr>
            <a:r>
              <a:rPr lang="en-US" b="1">
                <a:solidFill>
                  <a:srgbClr val="FFFF00"/>
                </a:solidFill>
                <a:effectLst>
                  <a:outerShdw blurRad="38100" dist="38100" dir="2700000" algn="tl">
                    <a:srgbClr val="000000"/>
                  </a:outerShdw>
                </a:effectLst>
              </a:rPr>
              <a:t>Pockets of mast producing oaks provide needed forage for turkeys</a:t>
            </a:r>
          </a:p>
          <a:p>
            <a:pPr marL="342900" indent="-342900"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marL="342900" indent="-342900" eaLnBrk="1" hangingPunct="1">
              <a:buFontTx/>
              <a:buChar char="•"/>
              <a:tabLst>
                <a:tab pos="457200" algn="l"/>
              </a:tabLst>
              <a:defRPr/>
            </a:pPr>
            <a:r>
              <a:rPr lang="en-US" b="1">
                <a:solidFill>
                  <a:srgbClr val="FFFF00"/>
                </a:solidFill>
                <a:effectLst>
                  <a:outerShdw blurRad="38100" dist="38100" dir="2700000" algn="tl">
                    <a:srgbClr val="000000"/>
                  </a:outerShdw>
                </a:effectLst>
              </a:rPr>
              <a:t>Open areas are needed for insect foraging chicks</a:t>
            </a:r>
          </a:p>
          <a:p>
            <a:pPr marL="342900" indent="-342900"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marL="342900" indent="-342900" eaLnBrk="1" hangingPunct="1">
              <a:buFontTx/>
              <a:buChar char="•"/>
              <a:tabLst>
                <a:tab pos="457200" algn="l"/>
              </a:tabLst>
              <a:defRPr/>
            </a:pPr>
            <a:r>
              <a:rPr lang="en-US" b="1">
                <a:solidFill>
                  <a:srgbClr val="FFFF00"/>
                </a:solidFill>
                <a:effectLst>
                  <a:outerShdw blurRad="38100" dist="38100" dir="2700000" algn="tl">
                    <a:srgbClr val="000000"/>
                  </a:outerShdw>
                </a:effectLst>
              </a:rPr>
              <a:t>High quality habitat will support 1 turkey per 30 acres and a flock of 18-20 turkeys per square mile</a:t>
            </a:r>
          </a:p>
          <a:p>
            <a:pPr marL="342900" indent="-342900"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marL="342900" indent="-342900" eaLnBrk="1" hangingPunct="1">
              <a:buFontTx/>
              <a:buChar char="•"/>
              <a:tabLst>
                <a:tab pos="457200" algn="l"/>
              </a:tabLst>
              <a:defRPr/>
            </a:pPr>
            <a:r>
              <a:rPr lang="en-US" b="1">
                <a:solidFill>
                  <a:srgbClr val="FFFF00"/>
                </a:solidFill>
                <a:effectLst>
                  <a:outerShdw blurRad="38100" dist="38100" dir="2700000" algn="tl">
                    <a:srgbClr val="000000"/>
                  </a:outerShdw>
                </a:effectLst>
              </a:rPr>
              <a:t>Turkeys forage on green leaves and grasses in the spring</a:t>
            </a:r>
          </a:p>
          <a:p>
            <a:pPr marL="342900" indent="-342900"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marL="342900" indent="-342900" eaLnBrk="1" hangingPunct="1">
              <a:buFontTx/>
              <a:buChar char="•"/>
              <a:tabLst>
                <a:tab pos="457200" algn="l"/>
              </a:tabLst>
              <a:defRPr/>
            </a:pPr>
            <a:r>
              <a:rPr lang="en-US" b="1">
                <a:solidFill>
                  <a:srgbClr val="FFFF00"/>
                </a:solidFill>
                <a:effectLst>
                  <a:outerShdw blurRad="38100" dist="38100" dir="2700000" algn="tl">
                    <a:srgbClr val="000000"/>
                  </a:outerShdw>
                </a:effectLst>
              </a:rPr>
              <a:t>In the summer and fall, preferred foods are berries, fruits, ripened seed heads and insects</a:t>
            </a:r>
          </a:p>
          <a:p>
            <a:pPr marL="342900" indent="-342900" eaLnBrk="1" hangingPunct="1">
              <a:buFontTx/>
              <a:buChar char="•"/>
              <a:tabLst>
                <a:tab pos="457200" algn="l"/>
              </a:tabLst>
              <a:defRPr/>
            </a:pPr>
            <a:endParaRPr lang="en-US" b="1">
              <a:solidFill>
                <a:srgbClr val="FFFF00"/>
              </a:solidFill>
              <a:effectLst>
                <a:outerShdw blurRad="38100" dist="38100" dir="2700000" algn="tl">
                  <a:srgbClr val="000000"/>
                </a:outerShdw>
              </a:effectLst>
            </a:endParaRPr>
          </a:p>
          <a:p>
            <a:pPr marL="342900" indent="-342900" eaLnBrk="1" hangingPunct="1">
              <a:buFontTx/>
              <a:buChar char="•"/>
              <a:tabLst>
                <a:tab pos="457200" algn="l"/>
              </a:tabLst>
              <a:defRPr/>
            </a:pPr>
            <a:r>
              <a:rPr lang="en-US" b="1">
                <a:solidFill>
                  <a:srgbClr val="FFFF00"/>
                </a:solidFill>
                <a:effectLst>
                  <a:outerShdw blurRad="38100" dist="38100" dir="2700000" algn="tl">
                    <a:srgbClr val="000000"/>
                  </a:outerShdw>
                </a:effectLst>
              </a:rPr>
              <a:t>Acorns are the most important food to turkeys in the winter</a:t>
            </a:r>
          </a:p>
        </p:txBody>
      </p:sp>
      <p:pic>
        <p:nvPicPr>
          <p:cNvPr id="16390" name="Picture 6" descr="wrc_logo_color"/>
          <p:cNvPicPr>
            <a:picLocks noChangeAspect="1" noChangeArrowheads="1"/>
          </p:cNvPicPr>
          <p:nvPr/>
        </p:nvPicPr>
        <p:blipFill>
          <a:blip r:embed="rId2" cstate="print"/>
          <a:srcRect/>
          <a:stretch>
            <a:fillRect/>
          </a:stretch>
        </p:blipFill>
        <p:spPr bwMode="auto">
          <a:xfrm>
            <a:off x="0" y="62484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04800" y="0"/>
            <a:ext cx="8510588" cy="1066800"/>
          </a:xfrm>
        </p:spPr>
        <p:txBody>
          <a:bodyPr/>
          <a:lstStyle/>
          <a:p>
            <a:pPr eaLnBrk="1" hangingPunct="1">
              <a:defRPr/>
            </a:pPr>
            <a:r>
              <a:rPr lang="en-US" smtClean="0">
                <a:solidFill>
                  <a:srgbClr val="FFFF00"/>
                </a:solidFill>
              </a:rPr>
              <a:t>Fox Squirrel</a:t>
            </a:r>
          </a:p>
        </p:txBody>
      </p:sp>
      <p:sp>
        <p:nvSpPr>
          <p:cNvPr id="25606" name="Text Box 6"/>
          <p:cNvSpPr txBox="1">
            <a:spLocks noChangeArrowheads="1"/>
          </p:cNvSpPr>
          <p:nvPr/>
        </p:nvSpPr>
        <p:spPr bwMode="auto">
          <a:xfrm>
            <a:off x="152400" y="1295400"/>
            <a:ext cx="8343900" cy="5078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FontTx/>
              <a:buChar char="•"/>
              <a:defRPr/>
            </a:pPr>
            <a:r>
              <a:rPr lang="en-US" b="1" dirty="0">
                <a:solidFill>
                  <a:srgbClr val="FFFF00"/>
                </a:solidFill>
                <a:effectLst>
                  <a:outerShdw blurRad="38100" dist="38100" dir="2700000" algn="tl">
                    <a:srgbClr val="000000"/>
                  </a:outerShdw>
                </a:effectLst>
              </a:rPr>
              <a:t>Longleaf seeds are an important food source</a:t>
            </a:r>
          </a:p>
          <a:p>
            <a:pPr>
              <a:buFontTx/>
              <a:buChar char="•"/>
              <a:defRPr/>
            </a:pPr>
            <a:endParaRPr lang="en-US" b="1" dirty="0">
              <a:solidFill>
                <a:srgbClr val="FFFF00"/>
              </a:solidFill>
              <a:effectLst>
                <a:outerShdw blurRad="38100" dist="38100" dir="2700000" algn="tl">
                  <a:srgbClr val="000000"/>
                </a:outerShdw>
              </a:effectLst>
            </a:endParaRPr>
          </a:p>
          <a:p>
            <a:pPr>
              <a:buFontTx/>
              <a:buChar char="•"/>
              <a:defRPr/>
            </a:pPr>
            <a:r>
              <a:rPr lang="en-US" b="1" dirty="0">
                <a:solidFill>
                  <a:srgbClr val="FFFF00"/>
                </a:solidFill>
                <a:effectLst>
                  <a:outerShdw blurRad="38100" dist="38100" dir="2700000" algn="tl">
                    <a:srgbClr val="000000"/>
                  </a:outerShdw>
                </a:effectLst>
              </a:rPr>
              <a:t>Each cone can contain as many as 100 seeds totaling up to 5,000 calories</a:t>
            </a:r>
          </a:p>
          <a:p>
            <a:pPr>
              <a:buFontTx/>
              <a:buChar char="•"/>
              <a:defRPr/>
            </a:pPr>
            <a:endParaRPr lang="en-US" b="1" dirty="0">
              <a:solidFill>
                <a:srgbClr val="FFFF00"/>
              </a:solidFill>
              <a:effectLst>
                <a:outerShdw blurRad="38100" dist="38100" dir="2700000" algn="tl">
                  <a:srgbClr val="000000"/>
                </a:outerShdw>
              </a:effectLst>
            </a:endParaRPr>
          </a:p>
          <a:p>
            <a:pPr>
              <a:buFontTx/>
              <a:buChar char="•"/>
              <a:defRPr/>
            </a:pPr>
            <a:r>
              <a:rPr lang="en-US" b="1" dirty="0">
                <a:solidFill>
                  <a:srgbClr val="FFFF00"/>
                </a:solidFill>
                <a:effectLst>
                  <a:outerShdw blurRad="38100" dist="38100" dir="2700000" algn="tl">
                    <a:srgbClr val="000000"/>
                  </a:outerShdw>
                </a:effectLst>
              </a:rPr>
              <a:t>Cavity or leaf bunch nesters, so snags and old </a:t>
            </a:r>
          </a:p>
          <a:p>
            <a:pPr>
              <a:defRPr/>
            </a:pPr>
            <a:r>
              <a:rPr lang="en-US" b="1" dirty="0">
                <a:solidFill>
                  <a:srgbClr val="FFFF00"/>
                </a:solidFill>
                <a:effectLst>
                  <a:outerShdw blurRad="38100" dist="38100" dir="2700000" algn="tl">
                    <a:srgbClr val="000000"/>
                  </a:outerShdw>
                </a:effectLst>
              </a:rPr>
              <a:t>pileated woodpecker cavities can provide </a:t>
            </a:r>
          </a:p>
          <a:p>
            <a:pPr>
              <a:defRPr/>
            </a:pPr>
            <a:r>
              <a:rPr lang="en-US" b="1" dirty="0">
                <a:solidFill>
                  <a:srgbClr val="FFFF00"/>
                </a:solidFill>
                <a:effectLst>
                  <a:outerShdw blurRad="38100" dist="38100" dir="2700000" algn="tl">
                    <a:srgbClr val="000000"/>
                  </a:outerShdw>
                </a:effectLst>
              </a:rPr>
              <a:t>important nesting sites</a:t>
            </a:r>
          </a:p>
          <a:p>
            <a:pPr>
              <a:defRPr/>
            </a:pPr>
            <a:endParaRPr lang="en-US" b="1" dirty="0">
              <a:solidFill>
                <a:srgbClr val="FFFF00"/>
              </a:solidFill>
              <a:effectLst>
                <a:outerShdw blurRad="38100" dist="38100" dir="2700000" algn="tl">
                  <a:srgbClr val="000000"/>
                </a:outerShdw>
              </a:effectLst>
            </a:endParaRPr>
          </a:p>
          <a:p>
            <a:pPr>
              <a:buFontTx/>
              <a:buChar char="•"/>
              <a:defRPr/>
            </a:pPr>
            <a:r>
              <a:rPr lang="en-US" b="1" dirty="0">
                <a:solidFill>
                  <a:srgbClr val="FFFF00"/>
                </a:solidFill>
                <a:effectLst>
                  <a:outerShdw blurRad="38100" dist="38100" dir="2700000" algn="tl">
                    <a:srgbClr val="000000"/>
                  </a:outerShdw>
                </a:effectLst>
              </a:rPr>
              <a:t>Artificial nests (old tire type nests or wooden </a:t>
            </a:r>
          </a:p>
          <a:p>
            <a:pPr>
              <a:defRPr/>
            </a:pPr>
            <a:r>
              <a:rPr lang="en-US" b="1" dirty="0">
                <a:solidFill>
                  <a:srgbClr val="FFFF00"/>
                </a:solidFill>
                <a:effectLst>
                  <a:outerShdw blurRad="38100" dist="38100" dir="2700000" algn="tl">
                    <a:srgbClr val="000000"/>
                  </a:outerShdw>
                </a:effectLst>
              </a:rPr>
              <a:t>boxes) are effective for improving nesting habitat</a:t>
            </a:r>
          </a:p>
          <a:p>
            <a:pPr>
              <a:defRPr/>
            </a:pPr>
            <a:endParaRPr lang="en-US" b="1" dirty="0">
              <a:solidFill>
                <a:srgbClr val="FFFF00"/>
              </a:solidFill>
              <a:effectLst>
                <a:outerShdw blurRad="38100" dist="38100" dir="2700000" algn="tl">
                  <a:srgbClr val="000000"/>
                </a:outerShdw>
              </a:effectLst>
            </a:endParaRPr>
          </a:p>
          <a:p>
            <a:pPr>
              <a:buFontTx/>
              <a:buChar char="•"/>
              <a:defRPr/>
            </a:pPr>
            <a:r>
              <a:rPr lang="en-US" b="1" dirty="0">
                <a:solidFill>
                  <a:srgbClr val="FFFF00"/>
                </a:solidFill>
                <a:effectLst>
                  <a:outerShdw blurRad="38100" dist="38100" dir="2700000" algn="tl">
                    <a:srgbClr val="000000"/>
                  </a:outerShdw>
                </a:effectLst>
              </a:rPr>
              <a:t>Maintain open stands (thin and burn) with diverse </a:t>
            </a:r>
          </a:p>
          <a:p>
            <a:pPr>
              <a:defRPr/>
            </a:pPr>
            <a:r>
              <a:rPr lang="en-US" b="1" dirty="0">
                <a:solidFill>
                  <a:srgbClr val="FFFF00"/>
                </a:solidFill>
                <a:effectLst>
                  <a:outerShdw blurRad="38100" dist="38100" dir="2700000" algn="tl">
                    <a:srgbClr val="000000"/>
                  </a:outerShdw>
                </a:effectLst>
              </a:rPr>
              <a:t>groundcover and scattered </a:t>
            </a:r>
            <a:r>
              <a:rPr lang="en-US" b="1" dirty="0">
                <a:solidFill>
                  <a:srgbClr val="FFFF00"/>
                </a:solidFill>
                <a:effectLst>
                  <a:outerShdw blurRad="38100" dist="38100" dir="2700000" algn="tl">
                    <a:srgbClr val="000000"/>
                  </a:outerShdw>
                </a:effectLst>
              </a:rPr>
              <a:t>hardwood mast producers</a:t>
            </a:r>
            <a:endParaRPr lang="en-US" b="1" dirty="0">
              <a:solidFill>
                <a:srgbClr val="FFFF00"/>
              </a:solidFill>
              <a:effectLst>
                <a:outerShdw blurRad="38100" dist="38100" dir="2700000" algn="tl">
                  <a:srgbClr val="000000"/>
                </a:outerShdw>
              </a:effectLst>
            </a:endParaRPr>
          </a:p>
          <a:p>
            <a:pPr>
              <a:defRPr/>
            </a:pPr>
            <a:endParaRPr lang="en-US" b="1" dirty="0">
              <a:solidFill>
                <a:srgbClr val="FFFF00"/>
              </a:solidFill>
              <a:effectLst>
                <a:outerShdw blurRad="38100" dist="38100" dir="2700000" algn="tl">
                  <a:srgbClr val="000000"/>
                </a:outerShdw>
              </a:effectLst>
            </a:endParaRPr>
          </a:p>
          <a:p>
            <a:pPr>
              <a:buFontTx/>
              <a:buChar char="•"/>
              <a:defRPr/>
            </a:pPr>
            <a:r>
              <a:rPr lang="en-US" b="1" dirty="0">
                <a:solidFill>
                  <a:srgbClr val="FFFF00"/>
                </a:solidFill>
                <a:effectLst>
                  <a:outerShdw blurRad="38100" dist="38100" dir="2700000" algn="tl">
                    <a:srgbClr val="000000"/>
                  </a:outerShdw>
                </a:effectLst>
              </a:rPr>
              <a:t>Important seed dispersers- they are scatter </a:t>
            </a:r>
            <a:r>
              <a:rPr lang="en-US" b="1" dirty="0" err="1">
                <a:solidFill>
                  <a:srgbClr val="FFFF00"/>
                </a:solidFill>
                <a:effectLst>
                  <a:outerShdw blurRad="38100" dist="38100" dir="2700000" algn="tl">
                    <a:srgbClr val="000000"/>
                  </a:outerShdw>
                </a:effectLst>
              </a:rPr>
              <a:t>cachers</a:t>
            </a:r>
            <a:endParaRPr lang="en-US" b="1" dirty="0">
              <a:solidFill>
                <a:srgbClr val="FFFF00"/>
              </a:solidFill>
              <a:effectLst>
                <a:outerShdw blurRad="38100" dist="38100" dir="2700000" algn="tl">
                  <a:srgbClr val="000000"/>
                </a:outerShdw>
              </a:effectLst>
            </a:endParaRPr>
          </a:p>
          <a:p>
            <a:pPr>
              <a:buFontTx/>
              <a:buChar char="•"/>
              <a:defRPr/>
            </a:pPr>
            <a:endParaRPr lang="en-US" dirty="0"/>
          </a:p>
          <a:p>
            <a:pPr>
              <a:buFontTx/>
              <a:buChar char="•"/>
              <a:defRPr/>
            </a:pPr>
            <a:endParaRPr lang="en-US" dirty="0"/>
          </a:p>
          <a:p>
            <a:pPr>
              <a:defRPr/>
            </a:pPr>
            <a:endParaRPr lang="en-US" dirty="0"/>
          </a:p>
        </p:txBody>
      </p:sp>
      <p:pic>
        <p:nvPicPr>
          <p:cNvPr id="17413" name="Picture 7" descr="wrc_logo_color"/>
          <p:cNvPicPr>
            <a:picLocks noChangeAspect="1" noChangeArrowheads="1"/>
          </p:cNvPicPr>
          <p:nvPr>
            <p:ph sz="half" idx="2"/>
          </p:nvPr>
        </p:nvPicPr>
        <p:blipFill>
          <a:blip r:embed="rId2" cstate="print"/>
          <a:srcRect/>
          <a:stretch>
            <a:fillRect/>
          </a:stretch>
        </p:blipFill>
        <p:spPr>
          <a:xfrm>
            <a:off x="0" y="6288088"/>
            <a:ext cx="569913" cy="569912"/>
          </a:xfrm>
          <a:noFill/>
        </p:spPr>
      </p:pic>
      <p:sp>
        <p:nvSpPr>
          <p:cNvPr id="6" name="Content Placeholder 5"/>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203200"/>
            <a:ext cx="32178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1" hangingPunct="1">
              <a:defRPr/>
            </a:pPr>
            <a:r>
              <a:rPr lang="en-US" sz="2000" b="1" u="sng">
                <a:solidFill>
                  <a:srgbClr val="FFFF00"/>
                </a:solidFill>
                <a:effectLst>
                  <a:outerShdw blurRad="38100" dist="38100" dir="2700000" algn="tl">
                    <a:srgbClr val="000000"/>
                  </a:outerShdw>
                </a:effectLst>
              </a:rPr>
              <a:t>Reptiles and Amphibians</a:t>
            </a:r>
          </a:p>
        </p:txBody>
      </p:sp>
      <p:sp>
        <p:nvSpPr>
          <p:cNvPr id="8198" name="Text Box 6"/>
          <p:cNvSpPr txBox="1">
            <a:spLocks noChangeArrowheads="1"/>
          </p:cNvSpPr>
          <p:nvPr/>
        </p:nvSpPr>
        <p:spPr bwMode="auto">
          <a:xfrm>
            <a:off x="152400" y="914400"/>
            <a:ext cx="4267200" cy="272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b="1" dirty="0">
                <a:solidFill>
                  <a:srgbClr val="FFFF00"/>
                </a:solidFill>
                <a:effectLst>
                  <a:outerShdw blurRad="38100" dist="38100" dir="2700000" algn="tl">
                    <a:srgbClr val="000000"/>
                  </a:outerShdw>
                </a:effectLst>
              </a:rPr>
              <a:t>Manage upland pools for early successional conditions </a:t>
            </a:r>
          </a:p>
          <a:p>
            <a:pPr>
              <a:spcBef>
                <a:spcPct val="50000"/>
              </a:spcBef>
              <a:buFontTx/>
              <a:buChar char="•"/>
              <a:defRPr/>
            </a:pPr>
            <a:r>
              <a:rPr lang="en-US" b="1" dirty="0">
                <a:solidFill>
                  <a:srgbClr val="FFFF00"/>
                </a:solidFill>
                <a:effectLst>
                  <a:outerShdw blurRad="38100" dist="38100" dir="2700000" algn="tl">
                    <a:srgbClr val="000000"/>
                  </a:outerShdw>
                </a:effectLst>
              </a:rPr>
              <a:t>Coarse/woody debris provides cover for </a:t>
            </a:r>
            <a:r>
              <a:rPr lang="en-US" b="1" dirty="0" err="1">
                <a:solidFill>
                  <a:srgbClr val="FFFF00"/>
                </a:solidFill>
                <a:effectLst>
                  <a:outerShdw blurRad="38100" dist="38100" dir="2700000" algn="tl">
                    <a:srgbClr val="000000"/>
                  </a:outerShdw>
                </a:effectLst>
              </a:rPr>
              <a:t>herps</a:t>
            </a:r>
            <a:endParaRPr lang="en-US" b="1" dirty="0">
              <a:solidFill>
                <a:srgbClr val="FFFF00"/>
              </a:solidFill>
              <a:effectLst>
                <a:outerShdw blurRad="38100" dist="38100" dir="2700000" algn="tl">
                  <a:srgbClr val="000000"/>
                </a:outerShdw>
              </a:effectLst>
            </a:endParaRPr>
          </a:p>
          <a:p>
            <a:pPr>
              <a:spcBef>
                <a:spcPct val="50000"/>
              </a:spcBef>
              <a:buFontTx/>
              <a:buChar char="•"/>
              <a:defRPr/>
            </a:pPr>
            <a:r>
              <a:rPr lang="en-US" b="1" dirty="0">
                <a:solidFill>
                  <a:srgbClr val="FFFF00"/>
                </a:solidFill>
                <a:effectLst>
                  <a:outerShdw blurRad="38100" dist="38100" dir="2700000" algn="tl">
                    <a:srgbClr val="000000"/>
                  </a:outerShdw>
                </a:effectLst>
              </a:rPr>
              <a:t>Rotting stumps create habitat for snakes and other reptiles and amphibians</a:t>
            </a:r>
          </a:p>
          <a:p>
            <a:pPr>
              <a:spcBef>
                <a:spcPct val="50000"/>
              </a:spcBef>
              <a:defRPr/>
            </a:pPr>
            <a:endParaRPr lang="en-US" b="1" dirty="0">
              <a:solidFill>
                <a:srgbClr val="FFFF00"/>
              </a:solidFill>
              <a:effectLst>
                <a:outerShdw blurRad="38100" dist="38100" dir="2700000" algn="tl">
                  <a:srgbClr val="000000"/>
                </a:outerShdw>
              </a:effectLst>
            </a:endParaRPr>
          </a:p>
        </p:txBody>
      </p:sp>
      <p:sp>
        <p:nvSpPr>
          <p:cNvPr id="8199" name="Text Box 7"/>
          <p:cNvSpPr txBox="1">
            <a:spLocks noChangeArrowheads="1"/>
          </p:cNvSpPr>
          <p:nvPr/>
        </p:nvSpPr>
        <p:spPr bwMode="auto">
          <a:xfrm>
            <a:off x="4876800" y="3541713"/>
            <a:ext cx="4235450" cy="2862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Tx/>
              <a:buChar char="•"/>
              <a:defRPr/>
            </a:pPr>
            <a:r>
              <a:rPr lang="en-US" dirty="0">
                <a:solidFill>
                  <a:srgbClr val="FFFF00"/>
                </a:solidFill>
                <a:effectLst>
                  <a:outerShdw blurRad="38100" dist="38100" dir="2700000" algn="tl">
                    <a:srgbClr val="000000"/>
                  </a:outerShdw>
                </a:effectLst>
              </a:rPr>
              <a:t>Maintain and encourage as diverse a grass and forb groundcover layer as possible (growing season fire, open canopy)</a:t>
            </a:r>
          </a:p>
          <a:p>
            <a:pPr>
              <a:defRPr/>
            </a:pPr>
            <a:endParaRPr lang="en-US" dirty="0">
              <a:solidFill>
                <a:srgbClr val="FFFF00"/>
              </a:solidFill>
              <a:effectLst>
                <a:outerShdw blurRad="38100" dist="38100" dir="2700000" algn="tl">
                  <a:srgbClr val="000000"/>
                </a:outerShdw>
              </a:effectLst>
            </a:endParaRPr>
          </a:p>
          <a:p>
            <a:pPr>
              <a:buFontTx/>
              <a:buChar char="•"/>
              <a:defRPr/>
            </a:pPr>
            <a:r>
              <a:rPr lang="en-US" dirty="0">
                <a:solidFill>
                  <a:srgbClr val="FFFF00"/>
                </a:solidFill>
                <a:effectLst>
                  <a:outerShdw blurRad="38100" dist="38100" dir="2700000" algn="tl">
                    <a:srgbClr val="000000"/>
                  </a:outerShdw>
                </a:effectLst>
              </a:rPr>
              <a:t>Many frogs, salamanders, and snakes benefit from burned LL drains</a:t>
            </a:r>
          </a:p>
          <a:p>
            <a:pPr>
              <a:buFontTx/>
              <a:buChar char="•"/>
              <a:defRPr/>
            </a:pPr>
            <a:endParaRPr lang="en-US" dirty="0">
              <a:solidFill>
                <a:srgbClr val="FFFF00"/>
              </a:solidFill>
              <a:effectLst>
                <a:outerShdw blurRad="38100" dist="38100" dir="2700000" algn="tl">
                  <a:srgbClr val="000000"/>
                </a:outerShdw>
              </a:effectLst>
            </a:endParaRPr>
          </a:p>
          <a:p>
            <a:pPr>
              <a:buFontTx/>
              <a:buChar char="•"/>
              <a:defRPr/>
            </a:pPr>
            <a:r>
              <a:rPr lang="en-US" dirty="0">
                <a:solidFill>
                  <a:srgbClr val="FFFF00"/>
                </a:solidFill>
                <a:effectLst>
                  <a:outerShdw blurRad="38100" dist="38100" dir="2700000" algn="tl">
                    <a:srgbClr val="000000"/>
                  </a:outerShdw>
                </a:effectLst>
              </a:rPr>
              <a:t>Minimize soil compaction</a:t>
            </a:r>
          </a:p>
          <a:p>
            <a:pPr>
              <a:defRPr/>
            </a:pPr>
            <a:endParaRPr lang="en-US" dirty="0">
              <a:solidFill>
                <a:srgbClr val="FFFF00"/>
              </a:solidFill>
              <a:effectLst>
                <a:outerShdw blurRad="38100" dist="38100" dir="2700000" algn="tl">
                  <a:srgbClr val="000000"/>
                </a:outerShdw>
              </a:effectLst>
            </a:endParaRPr>
          </a:p>
        </p:txBody>
      </p:sp>
      <p:pic>
        <p:nvPicPr>
          <p:cNvPr id="18439" name="Picture 11" descr="wrc_logo_color"/>
          <p:cNvPicPr>
            <a:picLocks noChangeAspect="1" noChangeArrowheads="1"/>
          </p:cNvPicPr>
          <p:nvPr/>
        </p:nvPicPr>
        <p:blipFill>
          <a:blip r:embed="rId2" cstate="print"/>
          <a:srcRect/>
          <a:stretch>
            <a:fillRect/>
          </a:stretch>
        </p:blipFill>
        <p:spPr bwMode="auto">
          <a:xfrm>
            <a:off x="8534400" y="62484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304800" y="457200"/>
            <a:ext cx="8510588" cy="685800"/>
          </a:xfrm>
        </p:spPr>
        <p:txBody>
          <a:bodyPr/>
          <a:lstStyle/>
          <a:p>
            <a:pPr eaLnBrk="1" hangingPunct="1">
              <a:defRPr/>
            </a:pPr>
            <a:r>
              <a:rPr lang="en-US" sz="2800" b="1" smtClean="0">
                <a:solidFill>
                  <a:srgbClr val="FFFF00"/>
                </a:solidFill>
              </a:rPr>
              <a:t>Wildlife Action Plan –</a:t>
            </a:r>
            <a:br>
              <a:rPr lang="en-US" sz="2800" b="1" smtClean="0">
                <a:solidFill>
                  <a:srgbClr val="FFFF00"/>
                </a:solidFill>
              </a:rPr>
            </a:br>
            <a:r>
              <a:rPr lang="en-US" sz="2800" b="1" smtClean="0">
                <a:solidFill>
                  <a:srgbClr val="FFFF00"/>
                </a:solidFill>
              </a:rPr>
              <a:t>Reptiles and Amphibians that use Longleaf Pine</a:t>
            </a:r>
          </a:p>
        </p:txBody>
      </p:sp>
      <p:sp>
        <p:nvSpPr>
          <p:cNvPr id="52227" name="Rectangle 3"/>
          <p:cNvSpPr>
            <a:spLocks noGrp="1" noRot="1" noChangeArrowheads="1"/>
          </p:cNvSpPr>
          <p:nvPr>
            <p:ph type="body" idx="1"/>
          </p:nvPr>
        </p:nvSpPr>
        <p:spPr>
          <a:xfrm>
            <a:off x="304800" y="1749425"/>
            <a:ext cx="8540750" cy="4346575"/>
          </a:xfrm>
        </p:spPr>
        <p:txBody>
          <a:bodyPr/>
          <a:lstStyle/>
          <a:p>
            <a:pPr eaLnBrk="1" hangingPunct="1">
              <a:lnSpc>
                <a:spcPct val="90000"/>
              </a:lnSpc>
              <a:defRPr/>
            </a:pPr>
            <a:r>
              <a:rPr lang="en-US" sz="2400" b="1" smtClean="0">
                <a:solidFill>
                  <a:srgbClr val="FFFF00"/>
                </a:solidFill>
              </a:rPr>
              <a:t>Eastern Tiger Salamander (T)</a:t>
            </a:r>
          </a:p>
          <a:p>
            <a:pPr eaLnBrk="1" hangingPunct="1">
              <a:lnSpc>
                <a:spcPct val="90000"/>
              </a:lnSpc>
              <a:defRPr/>
            </a:pPr>
            <a:r>
              <a:rPr lang="en-US" sz="2400" b="1" smtClean="0">
                <a:solidFill>
                  <a:srgbClr val="FFFF00"/>
                </a:solidFill>
              </a:rPr>
              <a:t>Oak Toad (SR)</a:t>
            </a:r>
          </a:p>
          <a:p>
            <a:pPr eaLnBrk="1" hangingPunct="1">
              <a:lnSpc>
                <a:spcPct val="90000"/>
              </a:lnSpc>
              <a:defRPr/>
            </a:pPr>
            <a:r>
              <a:rPr lang="en-US" sz="2400" b="1" smtClean="0">
                <a:solidFill>
                  <a:srgbClr val="FFFF00"/>
                </a:solidFill>
              </a:rPr>
              <a:t>Ornate Chorus Frog (SR)</a:t>
            </a:r>
          </a:p>
          <a:p>
            <a:pPr eaLnBrk="1" hangingPunct="1">
              <a:lnSpc>
                <a:spcPct val="90000"/>
              </a:lnSpc>
              <a:defRPr/>
            </a:pPr>
            <a:r>
              <a:rPr lang="en-US" sz="2400" b="1" smtClean="0">
                <a:solidFill>
                  <a:srgbClr val="FFFF00"/>
                </a:solidFill>
              </a:rPr>
              <a:t>Carolina Gopher Frog (T)</a:t>
            </a:r>
          </a:p>
          <a:p>
            <a:pPr eaLnBrk="1" hangingPunct="1">
              <a:lnSpc>
                <a:spcPct val="90000"/>
              </a:lnSpc>
              <a:defRPr/>
            </a:pPr>
            <a:r>
              <a:rPr lang="en-US" sz="2400" b="1" smtClean="0">
                <a:solidFill>
                  <a:srgbClr val="FFFF00"/>
                </a:solidFill>
              </a:rPr>
              <a:t>Eastern Diamondback Rattlesnake (E)</a:t>
            </a:r>
          </a:p>
          <a:p>
            <a:pPr eaLnBrk="1" hangingPunct="1">
              <a:lnSpc>
                <a:spcPct val="90000"/>
              </a:lnSpc>
              <a:defRPr/>
            </a:pPr>
            <a:r>
              <a:rPr lang="en-US" sz="2400" b="1" smtClean="0">
                <a:solidFill>
                  <a:srgbClr val="FFFF00"/>
                </a:solidFill>
              </a:rPr>
              <a:t>Southern Hog-nosed Snake (SC)</a:t>
            </a:r>
          </a:p>
          <a:p>
            <a:pPr eaLnBrk="1" hangingPunct="1">
              <a:lnSpc>
                <a:spcPct val="90000"/>
              </a:lnSpc>
              <a:defRPr/>
            </a:pPr>
            <a:r>
              <a:rPr lang="en-US" sz="2400" b="1" smtClean="0">
                <a:solidFill>
                  <a:srgbClr val="FFFF00"/>
                </a:solidFill>
              </a:rPr>
              <a:t>Eastern Coachwhip (SR)</a:t>
            </a:r>
          </a:p>
          <a:p>
            <a:pPr eaLnBrk="1" hangingPunct="1">
              <a:lnSpc>
                <a:spcPct val="90000"/>
              </a:lnSpc>
              <a:defRPr/>
            </a:pPr>
            <a:r>
              <a:rPr lang="en-US" sz="2400" b="1" smtClean="0">
                <a:solidFill>
                  <a:srgbClr val="FFFF00"/>
                </a:solidFill>
              </a:rPr>
              <a:t>Eastern Coral Snake (E)</a:t>
            </a:r>
          </a:p>
          <a:p>
            <a:pPr eaLnBrk="1" hangingPunct="1">
              <a:lnSpc>
                <a:spcPct val="90000"/>
              </a:lnSpc>
              <a:defRPr/>
            </a:pPr>
            <a:r>
              <a:rPr lang="en-US" sz="2400" b="1" smtClean="0">
                <a:solidFill>
                  <a:srgbClr val="FFFF00"/>
                </a:solidFill>
              </a:rPr>
              <a:t>Northern Pinesnake (SC)</a:t>
            </a:r>
          </a:p>
          <a:p>
            <a:pPr eaLnBrk="1" hangingPunct="1">
              <a:lnSpc>
                <a:spcPct val="90000"/>
              </a:lnSpc>
              <a:defRPr/>
            </a:pPr>
            <a:r>
              <a:rPr lang="en-US" sz="2400" b="1" smtClean="0">
                <a:solidFill>
                  <a:srgbClr val="FFFF00"/>
                </a:solidFill>
              </a:rPr>
              <a:t>Pigmy Rattlesnake (SC)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0"/>
          <p:cNvSpPr txBox="1">
            <a:spLocks noChangeArrowheads="1"/>
          </p:cNvSpPr>
          <p:nvPr/>
        </p:nvSpPr>
        <p:spPr bwMode="auto">
          <a:xfrm>
            <a:off x="1973263" y="214313"/>
            <a:ext cx="5511800" cy="584200"/>
          </a:xfrm>
          <a:prstGeom prst="rect">
            <a:avLst/>
          </a:prstGeom>
          <a:noFill/>
          <a:ln w="9525">
            <a:noFill/>
            <a:miter lim="800000"/>
            <a:headEnd/>
            <a:tailEnd/>
          </a:ln>
          <a:effectLst/>
        </p:spPr>
        <p:txBody>
          <a:bodyPr wrap="none">
            <a:spAutoFit/>
          </a:bodyPr>
          <a:lstStyle/>
          <a:p>
            <a:pPr defTabSz="3135313"/>
            <a:r>
              <a:rPr lang="en-US" sz="3200" b="1">
                <a:solidFill>
                  <a:srgbClr val="FFFF00"/>
                </a:solidFill>
              </a:rPr>
              <a:t>Seasonal Pond Restoration</a:t>
            </a:r>
          </a:p>
        </p:txBody>
      </p:sp>
      <p:sp>
        <p:nvSpPr>
          <p:cNvPr id="20483" name="Text Box 59"/>
          <p:cNvSpPr txBox="1">
            <a:spLocks noChangeArrowheads="1"/>
          </p:cNvSpPr>
          <p:nvPr/>
        </p:nvSpPr>
        <p:spPr bwMode="auto">
          <a:xfrm>
            <a:off x="1973263" y="4038600"/>
            <a:ext cx="5257800" cy="2586038"/>
          </a:xfrm>
          <a:prstGeom prst="rect">
            <a:avLst/>
          </a:prstGeom>
          <a:noFill/>
          <a:ln w="9525">
            <a:noFill/>
            <a:miter lim="800000"/>
            <a:headEnd/>
            <a:tailEnd/>
          </a:ln>
          <a:effectLst/>
        </p:spPr>
        <p:txBody>
          <a:bodyPr>
            <a:spAutoFit/>
          </a:bodyPr>
          <a:lstStyle/>
          <a:p>
            <a:pPr algn="ctr" defTabSz="3135313"/>
            <a:r>
              <a:rPr lang="en-US">
                <a:solidFill>
                  <a:srgbClr val="FFFF00"/>
                </a:solidFill>
              </a:rPr>
              <a:t>Many rare frogs and salamanders depend on isolated wetlands for breeding. Historically, these seasonally dry ponds were kept free of trees by fire. Without fire, these habitats are invaded by woody vegetation, making them unsuitable for many of the species that depend on them.  To restore these habitats, land managers must remove the invading hardwoods and reintroduce fire.</a:t>
            </a:r>
          </a:p>
        </p:txBody>
      </p:sp>
      <p:pic>
        <p:nvPicPr>
          <p:cNvPr id="20484" name="Picture 60" descr="Pond 26 - 9"/>
          <p:cNvPicPr>
            <a:picLocks noChangeAspect="1" noChangeArrowheads="1"/>
          </p:cNvPicPr>
          <p:nvPr/>
        </p:nvPicPr>
        <p:blipFill>
          <a:blip r:embed="rId2" cstate="print"/>
          <a:srcRect/>
          <a:stretch>
            <a:fillRect/>
          </a:stretch>
        </p:blipFill>
        <p:spPr bwMode="auto">
          <a:xfrm>
            <a:off x="152400" y="838200"/>
            <a:ext cx="4267200" cy="2979738"/>
          </a:xfrm>
          <a:prstGeom prst="rect">
            <a:avLst/>
          </a:prstGeom>
          <a:noFill/>
          <a:ln w="9525">
            <a:noFill/>
            <a:miter lim="800000"/>
            <a:headEnd/>
            <a:tailEnd/>
          </a:ln>
        </p:spPr>
      </p:pic>
      <p:sp>
        <p:nvSpPr>
          <p:cNvPr id="20485" name="Text Box 72"/>
          <p:cNvSpPr txBox="1">
            <a:spLocks noChangeArrowheads="1"/>
          </p:cNvSpPr>
          <p:nvPr/>
        </p:nvSpPr>
        <p:spPr bwMode="auto">
          <a:xfrm>
            <a:off x="153988" y="3863975"/>
            <a:ext cx="1554162" cy="830263"/>
          </a:xfrm>
          <a:prstGeom prst="rect">
            <a:avLst/>
          </a:prstGeom>
          <a:noFill/>
          <a:ln w="9525">
            <a:noFill/>
            <a:miter lim="800000"/>
            <a:headEnd/>
            <a:tailEnd/>
          </a:ln>
          <a:effectLst/>
        </p:spPr>
        <p:txBody>
          <a:bodyPr>
            <a:spAutoFit/>
          </a:bodyPr>
          <a:lstStyle/>
          <a:p>
            <a:pPr defTabSz="3135313"/>
            <a:r>
              <a:rPr lang="en-US" sz="1600">
                <a:solidFill>
                  <a:srgbClr val="FFFF00"/>
                </a:solidFill>
              </a:rPr>
              <a:t>Seasonally dry pond grown up in trees</a:t>
            </a:r>
          </a:p>
        </p:txBody>
      </p:sp>
      <p:sp>
        <p:nvSpPr>
          <p:cNvPr id="20486" name="Text Box 73"/>
          <p:cNvSpPr txBox="1">
            <a:spLocks noChangeArrowheads="1"/>
          </p:cNvSpPr>
          <p:nvPr/>
        </p:nvSpPr>
        <p:spPr bwMode="auto">
          <a:xfrm>
            <a:off x="7351713" y="3843338"/>
            <a:ext cx="1555750" cy="1077912"/>
          </a:xfrm>
          <a:prstGeom prst="rect">
            <a:avLst/>
          </a:prstGeom>
          <a:noFill/>
          <a:ln w="9525">
            <a:noFill/>
            <a:miter lim="800000"/>
            <a:headEnd/>
            <a:tailEnd/>
          </a:ln>
          <a:effectLst/>
        </p:spPr>
        <p:txBody>
          <a:bodyPr>
            <a:spAutoFit/>
          </a:bodyPr>
          <a:lstStyle/>
          <a:p>
            <a:pPr algn="r" defTabSz="3135313"/>
            <a:r>
              <a:rPr lang="en-US" sz="1600">
                <a:solidFill>
                  <a:srgbClr val="FFFF00"/>
                </a:solidFill>
              </a:rPr>
              <a:t>The same pond in winter after tree removal. </a:t>
            </a:r>
          </a:p>
        </p:txBody>
      </p:sp>
      <p:pic>
        <p:nvPicPr>
          <p:cNvPr id="20487" name="Picture 78" descr="Picture 026"/>
          <p:cNvPicPr>
            <a:picLocks noChangeAspect="1" noChangeArrowheads="1"/>
          </p:cNvPicPr>
          <p:nvPr/>
        </p:nvPicPr>
        <p:blipFill>
          <a:blip r:embed="rId3" cstate="print"/>
          <a:srcRect/>
          <a:stretch>
            <a:fillRect/>
          </a:stretch>
        </p:blipFill>
        <p:spPr bwMode="auto">
          <a:xfrm>
            <a:off x="4640263" y="838200"/>
            <a:ext cx="4267200" cy="297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smtClean="0">
                <a:solidFill>
                  <a:srgbClr val="FFFF00"/>
                </a:solidFill>
              </a:rPr>
              <a:t>Why Longleaf Pine?</a:t>
            </a:r>
          </a:p>
        </p:txBody>
      </p:sp>
      <p:sp>
        <p:nvSpPr>
          <p:cNvPr id="32771" name="Rectangle 3"/>
          <p:cNvSpPr>
            <a:spLocks noGrp="1" noRot="1" noChangeArrowheads="1"/>
          </p:cNvSpPr>
          <p:nvPr>
            <p:ph type="body" sz="half" idx="1"/>
          </p:nvPr>
        </p:nvSpPr>
        <p:spPr>
          <a:xfrm>
            <a:off x="304800" y="1371600"/>
            <a:ext cx="8537575" cy="4422775"/>
          </a:xfrm>
          <a:extLst>
            <a:ext uri="{909E8E84-426E-40DD-AFC4-6F175D3DCCD1}">
              <a14:hiddenFill xmlns:a14="http://schemas.microsoft.com/office/drawing/2010/main" xmlns="">
                <a:solidFill>
                  <a:srgbClr val="FFFF00"/>
                </a:solidFill>
              </a14:hiddenFill>
            </a:ext>
          </a:extLst>
        </p:spPr>
        <p:txBody>
          <a:bodyPr/>
          <a:lstStyle/>
          <a:p>
            <a:pPr eaLnBrk="1" hangingPunct="1">
              <a:lnSpc>
                <a:spcPct val="90000"/>
              </a:lnSpc>
              <a:defRPr/>
            </a:pPr>
            <a:r>
              <a:rPr lang="en-US" sz="1800" b="1" smtClean="0">
                <a:solidFill>
                  <a:srgbClr val="FFFF00"/>
                </a:solidFill>
              </a:rPr>
              <a:t>Only 3% of original range is still Longleaf     </a:t>
            </a:r>
            <a:r>
              <a:rPr lang="en-US" sz="1800" b="1" smtClean="0">
                <a:solidFill>
                  <a:srgbClr val="FFFF00"/>
                </a:solidFill>
                <a:hlinkClick r:id="rId2"/>
              </a:rPr>
              <a:t>http://www.longleafalliance.org/ecosystem/maptoday.htm</a:t>
            </a:r>
            <a:endParaRPr lang="en-US" sz="1800" b="1" smtClean="0">
              <a:solidFill>
                <a:srgbClr val="FFFF00"/>
              </a:solidFill>
            </a:endParaRPr>
          </a:p>
          <a:p>
            <a:pPr eaLnBrk="1" hangingPunct="1">
              <a:lnSpc>
                <a:spcPct val="90000"/>
              </a:lnSpc>
              <a:buFont typeface="Wingdings" pitchFamily="2" charset="2"/>
              <a:buNone/>
              <a:defRPr/>
            </a:pPr>
            <a:endParaRPr lang="en-US" sz="1800" b="1" smtClean="0">
              <a:solidFill>
                <a:srgbClr val="FFFF00"/>
              </a:solidFill>
            </a:endParaRPr>
          </a:p>
          <a:p>
            <a:pPr eaLnBrk="1" hangingPunct="1">
              <a:lnSpc>
                <a:spcPct val="90000"/>
              </a:lnSpc>
              <a:defRPr/>
            </a:pPr>
            <a:r>
              <a:rPr lang="en-US" sz="1800" b="1" smtClean="0">
                <a:solidFill>
                  <a:srgbClr val="FFFF00"/>
                </a:solidFill>
              </a:rPr>
              <a:t>Ecosystem supports a whole suite of species that occur nowhere else</a:t>
            </a:r>
          </a:p>
          <a:p>
            <a:pPr eaLnBrk="1" hangingPunct="1">
              <a:lnSpc>
                <a:spcPct val="90000"/>
              </a:lnSpc>
              <a:defRPr/>
            </a:pPr>
            <a:endParaRPr lang="en-US" sz="1800" b="1" smtClean="0">
              <a:solidFill>
                <a:srgbClr val="FFFF00"/>
              </a:solidFill>
            </a:endParaRPr>
          </a:p>
          <a:p>
            <a:pPr eaLnBrk="1" hangingPunct="1">
              <a:lnSpc>
                <a:spcPct val="90000"/>
              </a:lnSpc>
              <a:defRPr/>
            </a:pPr>
            <a:r>
              <a:rPr lang="en-US" sz="1800" b="1" smtClean="0">
                <a:solidFill>
                  <a:srgbClr val="FFFF00"/>
                </a:solidFill>
              </a:rPr>
              <a:t>Probably more important than the Longleaf trees themselves, the wiregrass/forb groundcover is under increasing pressure due to conversion, fire suppression, development, canopy closure…</a:t>
            </a:r>
          </a:p>
          <a:p>
            <a:pPr eaLnBrk="1" hangingPunct="1">
              <a:lnSpc>
                <a:spcPct val="90000"/>
              </a:lnSpc>
              <a:buFont typeface="Wingdings" pitchFamily="2" charset="2"/>
              <a:buNone/>
              <a:defRPr/>
            </a:pPr>
            <a:endParaRPr lang="en-US" sz="1800" b="1" smtClean="0">
              <a:solidFill>
                <a:srgbClr val="FFFF00"/>
              </a:solidFill>
            </a:endParaRPr>
          </a:p>
          <a:p>
            <a:pPr eaLnBrk="1" hangingPunct="1">
              <a:lnSpc>
                <a:spcPct val="90000"/>
              </a:lnSpc>
              <a:defRPr/>
            </a:pPr>
            <a:r>
              <a:rPr lang="en-US" sz="1800" b="1" smtClean="0">
                <a:solidFill>
                  <a:srgbClr val="FFFF00"/>
                </a:solidFill>
              </a:rPr>
              <a:t>More resistant to Southern Pine Beetle attacks than Loblolly (Important </a:t>
            </a:r>
          </a:p>
          <a:p>
            <a:pPr eaLnBrk="1" hangingPunct="1">
              <a:lnSpc>
                <a:spcPct val="90000"/>
              </a:lnSpc>
              <a:buFont typeface="Wingdings" pitchFamily="2" charset="2"/>
              <a:buNone/>
              <a:defRPr/>
            </a:pPr>
            <a:r>
              <a:rPr lang="en-US" sz="1800" b="1" smtClean="0">
                <a:solidFill>
                  <a:srgbClr val="FFFF00"/>
                </a:solidFill>
              </a:rPr>
              <a:t>	in a fire maintained ecosystem)</a:t>
            </a:r>
          </a:p>
          <a:p>
            <a:pPr eaLnBrk="1" hangingPunct="1">
              <a:lnSpc>
                <a:spcPct val="90000"/>
              </a:lnSpc>
              <a:buFont typeface="Wingdings" pitchFamily="2" charset="2"/>
              <a:buNone/>
              <a:defRPr/>
            </a:pPr>
            <a:endParaRPr lang="en-US" sz="1800" b="1" smtClean="0">
              <a:solidFill>
                <a:srgbClr val="FFFF00"/>
              </a:solidFill>
            </a:endParaRPr>
          </a:p>
          <a:p>
            <a:pPr eaLnBrk="1" hangingPunct="1">
              <a:lnSpc>
                <a:spcPct val="90000"/>
              </a:lnSpc>
              <a:defRPr/>
            </a:pPr>
            <a:r>
              <a:rPr lang="en-US" sz="1800" b="1" smtClean="0">
                <a:solidFill>
                  <a:srgbClr val="FFFF00"/>
                </a:solidFill>
              </a:rPr>
              <a:t>Longleaf pine &amp; associated species are a State Wildlife Action Plan priority</a:t>
            </a:r>
          </a:p>
          <a:p>
            <a:pPr eaLnBrk="1" hangingPunct="1">
              <a:lnSpc>
                <a:spcPct val="90000"/>
              </a:lnSpc>
              <a:buFont typeface="Wingdings" pitchFamily="2" charset="2"/>
              <a:buNone/>
              <a:defRPr/>
            </a:pPr>
            <a:endParaRPr lang="en-US" sz="1800" smtClean="0"/>
          </a:p>
          <a:p>
            <a:pPr eaLnBrk="1" hangingPunct="1">
              <a:lnSpc>
                <a:spcPct val="90000"/>
              </a:lnSpc>
              <a:defRPr/>
            </a:pPr>
            <a:endParaRPr lang="en-US" sz="1800" smtClean="0"/>
          </a:p>
          <a:p>
            <a:pPr eaLnBrk="1" hangingPunct="1">
              <a:lnSpc>
                <a:spcPct val="90000"/>
              </a:lnSpc>
              <a:defRPr/>
            </a:pPr>
            <a:endParaRPr lang="en-US" sz="1800" smtClean="0"/>
          </a:p>
          <a:p>
            <a:pPr eaLnBrk="1" hangingPunct="1">
              <a:lnSpc>
                <a:spcPct val="90000"/>
              </a:lnSpc>
              <a:defRPr/>
            </a:pPr>
            <a:endParaRPr lang="en-US" sz="1400" smtClean="0"/>
          </a:p>
        </p:txBody>
      </p:sp>
      <p:pic>
        <p:nvPicPr>
          <p:cNvPr id="3076" name="Picture 4" descr="wrc_logo_color"/>
          <p:cNvPicPr>
            <a:picLocks noChangeAspect="1" noChangeArrowheads="1"/>
          </p:cNvPicPr>
          <p:nvPr>
            <p:ph sz="half" idx="2"/>
          </p:nvPr>
        </p:nvPicPr>
        <p:blipFill>
          <a:blip r:embed="rId3" cstate="print"/>
          <a:srcRect/>
          <a:stretch>
            <a:fillRect/>
          </a:stretch>
        </p:blipFill>
        <p:spPr>
          <a:xfrm>
            <a:off x="8650288" y="6364288"/>
            <a:ext cx="493712" cy="493712"/>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724400" y="152400"/>
            <a:ext cx="3962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2000" b="1" dirty="0">
                <a:solidFill>
                  <a:srgbClr val="FFFF00"/>
                </a:solidFill>
                <a:effectLst>
                  <a:outerShdw blurRad="38100" dist="38100" dir="2700000" algn="tl">
                    <a:srgbClr val="000000"/>
                  </a:outerShdw>
                </a:effectLst>
              </a:rPr>
              <a:t>Red-Cockaded Woodpeckers (</a:t>
            </a:r>
            <a:r>
              <a:rPr lang="en-US" sz="2000" b="1" dirty="0">
                <a:solidFill>
                  <a:srgbClr val="FF0000"/>
                </a:solidFill>
                <a:effectLst>
                  <a:outerShdw blurRad="38100" dist="38100" dir="2700000" algn="tl">
                    <a:srgbClr val="000000"/>
                  </a:outerShdw>
                </a:effectLst>
              </a:rPr>
              <a:t>Federally Endangered</a:t>
            </a:r>
            <a:r>
              <a:rPr lang="en-US" sz="2000" b="1" dirty="0">
                <a:solidFill>
                  <a:srgbClr val="FFFF00"/>
                </a:solidFill>
                <a:effectLst>
                  <a:outerShdw blurRad="38100" dist="38100" dir="2700000" algn="tl">
                    <a:srgbClr val="000000"/>
                  </a:outerShdw>
                </a:effectLst>
              </a:rPr>
              <a:t>)</a:t>
            </a:r>
          </a:p>
        </p:txBody>
      </p:sp>
      <p:sp>
        <p:nvSpPr>
          <p:cNvPr id="7172" name="Text Box 4"/>
          <p:cNvSpPr txBox="1">
            <a:spLocks noChangeArrowheads="1"/>
          </p:cNvSpPr>
          <p:nvPr/>
        </p:nvSpPr>
        <p:spPr bwMode="auto">
          <a:xfrm>
            <a:off x="4191000" y="854075"/>
            <a:ext cx="4800600" cy="590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defRPr/>
            </a:pPr>
            <a:r>
              <a:rPr lang="en-US" b="1" dirty="0">
                <a:solidFill>
                  <a:srgbClr val="FFFF00"/>
                </a:solidFill>
                <a:effectLst>
                  <a:outerShdw blurRad="38100" dist="38100" dir="2700000" algn="tl">
                    <a:srgbClr val="000000"/>
                  </a:outerShdw>
                </a:effectLst>
              </a:rPr>
              <a:t>Nest in old, live pine trees</a:t>
            </a:r>
          </a:p>
          <a:p>
            <a:pPr>
              <a:spcBef>
                <a:spcPct val="50000"/>
              </a:spcBef>
              <a:buFontTx/>
              <a:buChar char="•"/>
              <a:defRPr/>
            </a:pPr>
            <a:r>
              <a:rPr lang="en-US" b="1" dirty="0">
                <a:solidFill>
                  <a:srgbClr val="FFFF00"/>
                </a:solidFill>
                <a:effectLst>
                  <a:outerShdw blurRad="38100" dist="38100" dir="2700000" algn="tl">
                    <a:srgbClr val="000000"/>
                  </a:outerShdw>
                </a:effectLst>
              </a:rPr>
              <a:t>Cavities take up to 12 years to complete</a:t>
            </a:r>
          </a:p>
          <a:p>
            <a:pPr>
              <a:spcBef>
                <a:spcPct val="50000"/>
              </a:spcBef>
              <a:buFontTx/>
              <a:buChar char="•"/>
              <a:defRPr/>
            </a:pPr>
            <a:r>
              <a:rPr lang="en-US" b="1" dirty="0">
                <a:solidFill>
                  <a:srgbClr val="FFFF00"/>
                </a:solidFill>
                <a:effectLst>
                  <a:outerShdw blurRad="38100" dist="38100" dir="2700000" algn="tl">
                    <a:srgbClr val="000000"/>
                  </a:outerShdw>
                </a:effectLst>
              </a:rPr>
              <a:t>Require 60-500 acres of foraging habitat per group of birds</a:t>
            </a:r>
          </a:p>
          <a:p>
            <a:pPr>
              <a:spcBef>
                <a:spcPct val="50000"/>
              </a:spcBef>
              <a:buFontTx/>
              <a:buChar char="•"/>
              <a:defRPr/>
            </a:pPr>
            <a:r>
              <a:rPr lang="en-US" b="1" dirty="0">
                <a:solidFill>
                  <a:srgbClr val="FFFF00"/>
                </a:solidFill>
                <a:effectLst>
                  <a:outerShdw blurRad="38100" dist="38100" dir="2700000" algn="tl">
                    <a:srgbClr val="000000"/>
                  </a:outerShdw>
                </a:effectLst>
              </a:rPr>
              <a:t>Good foraging habitat is typically at least 30 years old pine with a BA of 50-70, prefer older stands and larger trees</a:t>
            </a:r>
          </a:p>
          <a:p>
            <a:pPr>
              <a:spcBef>
                <a:spcPct val="50000"/>
              </a:spcBef>
              <a:buFontTx/>
              <a:buChar char="•"/>
              <a:defRPr/>
            </a:pPr>
            <a:r>
              <a:rPr lang="en-US" b="1" dirty="0">
                <a:solidFill>
                  <a:srgbClr val="FFFF00"/>
                </a:solidFill>
                <a:effectLst>
                  <a:outerShdw blurRad="38100" dist="38100" dir="2700000" algn="tl">
                    <a:srgbClr val="000000"/>
                  </a:outerShdw>
                </a:effectLst>
              </a:rPr>
              <a:t>FWS guidelines suggest managing RCW habitat for at least 40% native grass/forb groundcover</a:t>
            </a:r>
          </a:p>
          <a:p>
            <a:pPr>
              <a:spcBef>
                <a:spcPct val="50000"/>
              </a:spcBef>
              <a:buFontTx/>
              <a:buChar char="•"/>
              <a:defRPr/>
            </a:pPr>
            <a:r>
              <a:rPr lang="en-US" b="1" dirty="0">
                <a:solidFill>
                  <a:srgbClr val="FFFF00"/>
                </a:solidFill>
                <a:effectLst>
                  <a:outerShdw blurRad="38100" dist="38100" dir="2700000" algn="tl">
                    <a:srgbClr val="000000"/>
                  </a:outerShdw>
                </a:effectLst>
              </a:rPr>
              <a:t>Prescribe burn 2-5 year rotation</a:t>
            </a:r>
          </a:p>
          <a:p>
            <a:pPr>
              <a:spcBef>
                <a:spcPct val="50000"/>
              </a:spcBef>
              <a:buFontTx/>
              <a:buChar char="•"/>
              <a:defRPr/>
            </a:pPr>
            <a:r>
              <a:rPr lang="en-US" b="1" dirty="0">
                <a:solidFill>
                  <a:srgbClr val="FFFF00"/>
                </a:solidFill>
                <a:effectLst>
                  <a:outerShdw blurRad="38100" dist="38100" dir="2700000" algn="tl">
                    <a:srgbClr val="000000"/>
                  </a:outerShdw>
                </a:effectLst>
              </a:rPr>
              <a:t>Control mid-story hardwoods (keep below 7’)</a:t>
            </a:r>
          </a:p>
          <a:p>
            <a:pPr>
              <a:spcBef>
                <a:spcPct val="50000"/>
              </a:spcBef>
              <a:buFontTx/>
              <a:buChar char="•"/>
              <a:defRPr/>
            </a:pPr>
            <a:r>
              <a:rPr lang="en-US" b="1" dirty="0">
                <a:solidFill>
                  <a:srgbClr val="FFFF00"/>
                </a:solidFill>
                <a:effectLst>
                  <a:outerShdw blurRad="38100" dist="38100" dir="2700000" algn="tl">
                    <a:srgbClr val="000000"/>
                  </a:outerShdw>
                </a:effectLst>
              </a:rPr>
              <a:t>Provide artificial cavities where groups have fewer than 4 suitable cavities</a:t>
            </a:r>
          </a:p>
          <a:p>
            <a:pPr>
              <a:spcBef>
                <a:spcPct val="50000"/>
              </a:spcBef>
              <a:buFontTx/>
              <a:buChar char="•"/>
              <a:defRPr/>
            </a:pPr>
            <a:r>
              <a:rPr lang="en-US" b="1" dirty="0">
                <a:solidFill>
                  <a:srgbClr val="FFFF00"/>
                </a:solidFill>
                <a:effectLst>
                  <a:outerShdw blurRad="38100" dist="38100" dir="2700000" algn="tl">
                    <a:srgbClr val="000000"/>
                  </a:outerShdw>
                </a:effectLst>
              </a:rPr>
              <a:t>Requires OLD (80+ </a:t>
            </a:r>
            <a:r>
              <a:rPr lang="en-US" b="1" dirty="0" err="1">
                <a:solidFill>
                  <a:srgbClr val="FFFF00"/>
                </a:solidFill>
                <a:effectLst>
                  <a:outerShdw blurRad="38100" dist="38100" dir="2700000" algn="tl">
                    <a:srgbClr val="000000"/>
                  </a:outerShdw>
                </a:effectLst>
              </a:rPr>
              <a:t>yrs</a:t>
            </a:r>
            <a:r>
              <a:rPr lang="en-US" b="1" dirty="0">
                <a:solidFill>
                  <a:srgbClr val="FFFF00"/>
                </a:solidFill>
                <a:effectLst>
                  <a:outerShdw blurRad="38100" dist="38100" dir="2700000" algn="tl">
                    <a:srgbClr val="000000"/>
                  </a:outerShdw>
                </a:effectLst>
              </a:rPr>
              <a:t>) stands for nesting habitat</a:t>
            </a:r>
          </a:p>
        </p:txBody>
      </p:sp>
      <p:pic>
        <p:nvPicPr>
          <p:cNvPr id="21509" name="Picture 5" descr="wrc_logo_color"/>
          <p:cNvPicPr>
            <a:picLocks noChangeAspect="1" noChangeArrowheads="1"/>
          </p:cNvPicPr>
          <p:nvPr/>
        </p:nvPicPr>
        <p:blipFill>
          <a:blip r:embed="rId2" cstate="print"/>
          <a:srcRect/>
          <a:stretch>
            <a:fillRect/>
          </a:stretch>
        </p:blipFill>
        <p:spPr bwMode="auto">
          <a:xfrm>
            <a:off x="8534400" y="62484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152400"/>
            <a:ext cx="3200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2000" b="1" u="sng">
                <a:solidFill>
                  <a:srgbClr val="FFFF00"/>
                </a:solidFill>
                <a:effectLst>
                  <a:outerShdw blurRad="38100" dist="38100" dir="2700000" algn="tl">
                    <a:srgbClr val="000000"/>
                  </a:outerShdw>
                </a:effectLst>
              </a:rPr>
              <a:t>Other Birds to consider</a:t>
            </a:r>
          </a:p>
        </p:txBody>
      </p:sp>
      <p:sp>
        <p:nvSpPr>
          <p:cNvPr id="6152" name="Text Box 8"/>
          <p:cNvSpPr txBox="1">
            <a:spLocks noChangeArrowheads="1"/>
          </p:cNvSpPr>
          <p:nvPr/>
        </p:nvSpPr>
        <p:spPr bwMode="auto">
          <a:xfrm>
            <a:off x="5562600" y="152400"/>
            <a:ext cx="3276600" cy="242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b="1" u="sng" dirty="0">
                <a:solidFill>
                  <a:srgbClr val="FFFF00"/>
                </a:solidFill>
                <a:effectLst>
                  <a:outerShdw blurRad="38100" dist="38100" dir="2700000" algn="tl">
                    <a:srgbClr val="000000"/>
                  </a:outerShdw>
                </a:effectLst>
              </a:rPr>
              <a:t>Large snag cavity nesters</a:t>
            </a:r>
          </a:p>
          <a:p>
            <a:pPr>
              <a:spcBef>
                <a:spcPct val="50000"/>
              </a:spcBef>
              <a:buFontTx/>
              <a:buChar char="•"/>
              <a:defRPr/>
            </a:pPr>
            <a:r>
              <a:rPr lang="en-US" b="1" dirty="0">
                <a:solidFill>
                  <a:srgbClr val="FFFF00"/>
                </a:solidFill>
                <a:effectLst>
                  <a:outerShdw blurRad="38100" dist="38100" dir="2700000" algn="tl">
                    <a:srgbClr val="000000"/>
                  </a:outerShdw>
                </a:effectLst>
              </a:rPr>
              <a:t>Keep a few large diameter snags per acre</a:t>
            </a:r>
          </a:p>
          <a:p>
            <a:pPr>
              <a:spcBef>
                <a:spcPct val="50000"/>
              </a:spcBef>
              <a:buFontTx/>
              <a:buChar char="•"/>
              <a:defRPr/>
            </a:pPr>
            <a:r>
              <a:rPr lang="en-US" b="1" dirty="0">
                <a:solidFill>
                  <a:srgbClr val="FFFF00"/>
                </a:solidFill>
                <a:effectLst>
                  <a:outerShdw blurRad="38100" dist="38100" dir="2700000" algn="tl">
                    <a:srgbClr val="000000"/>
                  </a:outerShdw>
                </a:effectLst>
              </a:rPr>
              <a:t>Screech owls, bluebirds, woodpeckers, nuthatches will all benefit</a:t>
            </a:r>
          </a:p>
          <a:p>
            <a:pPr>
              <a:spcBef>
                <a:spcPct val="50000"/>
              </a:spcBef>
              <a:buFontTx/>
              <a:buChar char="•"/>
              <a:defRPr/>
            </a:pPr>
            <a:endParaRPr lang="en-US" b="1" u="sng" dirty="0">
              <a:solidFill>
                <a:srgbClr val="FFFF00"/>
              </a:solidFill>
              <a:effectLst>
                <a:outerShdw blurRad="38100" dist="38100" dir="2700000" algn="tl">
                  <a:srgbClr val="000000"/>
                </a:outerShdw>
              </a:effectLst>
            </a:endParaRPr>
          </a:p>
        </p:txBody>
      </p:sp>
      <p:sp>
        <p:nvSpPr>
          <p:cNvPr id="6153" name="Text Box 9"/>
          <p:cNvSpPr txBox="1">
            <a:spLocks noChangeArrowheads="1"/>
          </p:cNvSpPr>
          <p:nvPr/>
        </p:nvSpPr>
        <p:spPr bwMode="auto">
          <a:xfrm>
            <a:off x="228600" y="762000"/>
            <a:ext cx="4876800" cy="119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b="1">
                <a:solidFill>
                  <a:srgbClr val="FFFF00"/>
                </a:solidFill>
                <a:effectLst>
                  <a:outerShdw blurRad="38100" dist="38100" dir="2700000" algn="tl">
                    <a:srgbClr val="000000"/>
                  </a:outerShdw>
                </a:effectLst>
              </a:rPr>
              <a:t>Grassland/shrubland nesters</a:t>
            </a:r>
          </a:p>
          <a:p>
            <a:pPr>
              <a:spcBef>
                <a:spcPct val="50000"/>
              </a:spcBef>
              <a:buFontTx/>
              <a:buChar char="•"/>
              <a:defRPr/>
            </a:pPr>
            <a:r>
              <a:rPr lang="en-US" b="1">
                <a:solidFill>
                  <a:srgbClr val="FFFF00"/>
                </a:solidFill>
                <a:effectLst>
                  <a:outerShdw blurRad="38100" dist="38100" dir="2700000" algn="tl">
                    <a:srgbClr val="000000"/>
                  </a:outerShdw>
                </a:effectLst>
              </a:rPr>
              <a:t>Maintain some open shrubby fields</a:t>
            </a:r>
          </a:p>
          <a:p>
            <a:pPr>
              <a:spcBef>
                <a:spcPct val="50000"/>
              </a:spcBef>
              <a:buFontTx/>
              <a:buChar char="•"/>
              <a:defRPr/>
            </a:pPr>
            <a:endParaRPr lang="en-US"/>
          </a:p>
        </p:txBody>
      </p:sp>
      <p:pic>
        <p:nvPicPr>
          <p:cNvPr id="22535" name="Picture 12" descr="wrc_logo_color"/>
          <p:cNvPicPr>
            <a:picLocks noChangeAspect="1" noChangeArrowheads="1"/>
          </p:cNvPicPr>
          <p:nvPr/>
        </p:nvPicPr>
        <p:blipFill>
          <a:blip r:embed="rId2" cstate="print"/>
          <a:srcRect/>
          <a:stretch>
            <a:fillRect/>
          </a:stretch>
        </p:blipFill>
        <p:spPr bwMode="auto">
          <a:xfrm>
            <a:off x="0" y="62484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5791200" y="381000"/>
            <a:ext cx="2895600" cy="366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b="1" u="sng">
                <a:solidFill>
                  <a:srgbClr val="FFFF00"/>
                </a:solidFill>
                <a:effectLst>
                  <a:outerShdw blurRad="38100" dist="38100" dir="2700000" algn="tl">
                    <a:srgbClr val="000000"/>
                  </a:outerShdw>
                </a:effectLst>
              </a:rPr>
              <a:t>Brown Headed Nuthatch</a:t>
            </a:r>
          </a:p>
          <a:p>
            <a:pPr algn="ctr">
              <a:spcBef>
                <a:spcPct val="50000"/>
              </a:spcBef>
              <a:buFontTx/>
              <a:buChar char="•"/>
              <a:defRPr/>
            </a:pPr>
            <a:r>
              <a:rPr lang="en-US" b="1">
                <a:solidFill>
                  <a:srgbClr val="FFFF00"/>
                </a:solidFill>
                <a:effectLst>
                  <a:outerShdw blurRad="38100" dist="38100" dir="2700000" algn="tl">
                    <a:srgbClr val="000000"/>
                  </a:outerShdw>
                </a:effectLst>
              </a:rPr>
              <a:t>Cavity nesters</a:t>
            </a:r>
          </a:p>
          <a:p>
            <a:pPr algn="ctr">
              <a:spcBef>
                <a:spcPct val="50000"/>
              </a:spcBef>
              <a:buFontTx/>
              <a:buChar char="•"/>
              <a:defRPr/>
            </a:pPr>
            <a:r>
              <a:rPr lang="en-US" b="1">
                <a:solidFill>
                  <a:srgbClr val="FFFF00"/>
                </a:solidFill>
                <a:effectLst>
                  <a:outerShdw blurRad="38100" dist="38100" dir="2700000" algn="tl">
                    <a:srgbClr val="000000"/>
                  </a:outerShdw>
                </a:effectLst>
              </a:rPr>
              <a:t>They use small diameter snags, relatively close to the ground</a:t>
            </a:r>
          </a:p>
          <a:p>
            <a:pPr algn="ctr">
              <a:spcBef>
                <a:spcPct val="50000"/>
              </a:spcBef>
              <a:buFontTx/>
              <a:buChar char="•"/>
              <a:defRPr/>
            </a:pPr>
            <a:r>
              <a:rPr lang="en-US" b="1">
                <a:solidFill>
                  <a:srgbClr val="FFFF00"/>
                </a:solidFill>
                <a:effectLst>
                  <a:outerShdw blurRad="38100" dist="38100" dir="2700000" algn="tl">
                    <a:srgbClr val="000000"/>
                  </a:outerShdw>
                </a:effectLst>
              </a:rPr>
              <a:t>Relatively easy to create habitat for them- keep some small snags on the landscape</a:t>
            </a:r>
          </a:p>
          <a:p>
            <a:pPr algn="ctr">
              <a:spcBef>
                <a:spcPct val="50000"/>
              </a:spcBef>
              <a:buFontTx/>
              <a:buChar char="•"/>
              <a:defRPr/>
            </a:pPr>
            <a:r>
              <a:rPr lang="en-US" b="1">
                <a:solidFill>
                  <a:srgbClr val="FFFF00"/>
                </a:solidFill>
                <a:effectLst>
                  <a:outerShdw blurRad="38100" dist="38100" dir="2700000" algn="tl">
                    <a:srgbClr val="000000"/>
                  </a:outerShdw>
                </a:effectLst>
              </a:rPr>
              <a:t>Eat LL seeds</a:t>
            </a:r>
            <a:r>
              <a:rPr lang="en-US"/>
              <a:t> </a:t>
            </a:r>
          </a:p>
        </p:txBody>
      </p:sp>
      <p:sp>
        <p:nvSpPr>
          <p:cNvPr id="19463" name="Text Box 7"/>
          <p:cNvSpPr txBox="1">
            <a:spLocks noChangeArrowheads="1"/>
          </p:cNvSpPr>
          <p:nvPr/>
        </p:nvSpPr>
        <p:spPr bwMode="auto">
          <a:xfrm>
            <a:off x="152400" y="228600"/>
            <a:ext cx="3429000" cy="201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en-US" b="1" u="sng">
                <a:solidFill>
                  <a:srgbClr val="FFFF00"/>
                </a:solidFill>
                <a:effectLst>
                  <a:outerShdw blurRad="38100" dist="38100" dir="2700000" algn="tl">
                    <a:srgbClr val="000000"/>
                  </a:outerShdw>
                </a:effectLst>
              </a:rPr>
              <a:t>Bachman’s Sparrow (</a:t>
            </a:r>
            <a:r>
              <a:rPr lang="en-US" b="1" u="sng">
                <a:solidFill>
                  <a:srgbClr val="FF0000"/>
                </a:solidFill>
                <a:effectLst>
                  <a:outerShdw blurRad="38100" dist="38100" dir="2700000" algn="tl">
                    <a:srgbClr val="000000"/>
                  </a:outerShdw>
                </a:effectLst>
              </a:rPr>
              <a:t>FSC</a:t>
            </a:r>
            <a:r>
              <a:rPr lang="en-US" b="1" u="sng">
                <a:solidFill>
                  <a:srgbClr val="FFFF00"/>
                </a:solidFill>
                <a:effectLst>
                  <a:outerShdw blurRad="38100" dist="38100" dir="2700000" algn="tl">
                    <a:srgbClr val="000000"/>
                  </a:outerShdw>
                </a:effectLst>
              </a:rPr>
              <a:t>)</a:t>
            </a:r>
          </a:p>
          <a:p>
            <a:pPr>
              <a:buFontTx/>
              <a:buChar char="•"/>
              <a:defRPr/>
            </a:pPr>
            <a:r>
              <a:rPr lang="en-US" b="1">
                <a:solidFill>
                  <a:srgbClr val="FFFF00"/>
                </a:solidFill>
                <a:effectLst>
                  <a:outerShdw blurRad="38100" dist="38100" dir="2700000" algn="tl">
                    <a:srgbClr val="000000"/>
                  </a:outerShdw>
                </a:effectLst>
              </a:rPr>
              <a:t>Longleaf Pine- Wiregrass specialist</a:t>
            </a:r>
          </a:p>
          <a:p>
            <a:pPr>
              <a:buFontTx/>
              <a:buChar char="•"/>
              <a:defRPr/>
            </a:pPr>
            <a:r>
              <a:rPr lang="en-US" b="1">
                <a:solidFill>
                  <a:srgbClr val="FFFF00"/>
                </a:solidFill>
                <a:effectLst>
                  <a:outerShdw blurRad="38100" dist="38100" dir="2700000" algn="tl">
                    <a:srgbClr val="000000"/>
                  </a:outerShdw>
                </a:effectLst>
              </a:rPr>
              <a:t>Ground nesters</a:t>
            </a:r>
          </a:p>
          <a:p>
            <a:pPr>
              <a:buFontTx/>
              <a:buChar char="•"/>
              <a:defRPr/>
            </a:pPr>
            <a:r>
              <a:rPr lang="en-US" b="1">
                <a:solidFill>
                  <a:srgbClr val="FFFF00"/>
                </a:solidFill>
                <a:effectLst>
                  <a:outerShdw blurRad="38100" dist="38100" dir="2700000" algn="tl">
                    <a:srgbClr val="000000"/>
                  </a:outerShdw>
                </a:effectLst>
              </a:rPr>
              <a:t>Best habitat is year 1 and 2 after a burn</a:t>
            </a:r>
          </a:p>
          <a:p>
            <a:pPr>
              <a:buFontTx/>
              <a:buChar char="•"/>
              <a:defRPr/>
            </a:pPr>
            <a:endParaRPr lang="en-US" b="1">
              <a:solidFill>
                <a:srgbClr val="FFFF00"/>
              </a:solidFill>
              <a:effectLst>
                <a:outerShdw blurRad="38100" dist="38100" dir="2700000" algn="tl">
                  <a:srgbClr val="000000"/>
                </a:outerShdw>
              </a:effectLst>
            </a:endParaRPr>
          </a:p>
        </p:txBody>
      </p:sp>
      <p:pic>
        <p:nvPicPr>
          <p:cNvPr id="23558" name="Picture 9" descr="wrc_logo_color"/>
          <p:cNvPicPr>
            <a:picLocks noChangeAspect="1" noChangeArrowheads="1"/>
          </p:cNvPicPr>
          <p:nvPr/>
        </p:nvPicPr>
        <p:blipFill>
          <a:blip r:embed="rId2" cstate="print"/>
          <a:srcRect/>
          <a:stretch>
            <a:fillRect/>
          </a:stretch>
        </p:blipFill>
        <p:spPr bwMode="auto">
          <a:xfrm>
            <a:off x="8382000" y="61722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defRPr/>
            </a:pPr>
            <a:r>
              <a:rPr lang="en-US" sz="3200" b="1" smtClean="0">
                <a:solidFill>
                  <a:srgbClr val="FFFF00"/>
                </a:solidFill>
              </a:rPr>
              <a:t>Wildlife Action Plan –</a:t>
            </a:r>
            <a:br>
              <a:rPr lang="en-US" sz="3200" b="1" smtClean="0">
                <a:solidFill>
                  <a:srgbClr val="FFFF00"/>
                </a:solidFill>
              </a:rPr>
            </a:br>
            <a:r>
              <a:rPr lang="en-US" sz="3200" b="1" smtClean="0">
                <a:solidFill>
                  <a:srgbClr val="FFFF00"/>
                </a:solidFill>
              </a:rPr>
              <a:t>Birds and Mammals that use Longleaf Pine</a:t>
            </a:r>
          </a:p>
        </p:txBody>
      </p:sp>
      <p:sp>
        <p:nvSpPr>
          <p:cNvPr id="53251" name="Rectangle 3"/>
          <p:cNvSpPr>
            <a:spLocks noGrp="1" noRot="1" noChangeArrowheads="1"/>
          </p:cNvSpPr>
          <p:nvPr>
            <p:ph type="body" idx="1"/>
          </p:nvPr>
        </p:nvSpPr>
        <p:spPr>
          <a:xfrm>
            <a:off x="304800" y="2590800"/>
            <a:ext cx="8540750" cy="3048000"/>
          </a:xfrm>
        </p:spPr>
        <p:txBody>
          <a:bodyPr/>
          <a:lstStyle/>
          <a:p>
            <a:pPr eaLnBrk="1" hangingPunct="1">
              <a:defRPr/>
            </a:pPr>
            <a:r>
              <a:rPr lang="en-US" b="1" smtClean="0">
                <a:solidFill>
                  <a:srgbClr val="FFFF00"/>
                </a:solidFill>
              </a:rPr>
              <a:t>Bachman’s sparrow (SC)</a:t>
            </a:r>
          </a:p>
          <a:p>
            <a:pPr eaLnBrk="1" hangingPunct="1">
              <a:defRPr/>
            </a:pPr>
            <a:r>
              <a:rPr lang="en-US" b="1" smtClean="0">
                <a:solidFill>
                  <a:srgbClr val="FFFF00"/>
                </a:solidFill>
              </a:rPr>
              <a:t>Henslow’s Sparrow (SR)</a:t>
            </a:r>
          </a:p>
          <a:p>
            <a:pPr eaLnBrk="1" hangingPunct="1">
              <a:defRPr/>
            </a:pPr>
            <a:r>
              <a:rPr lang="en-US" b="1" smtClean="0">
                <a:solidFill>
                  <a:srgbClr val="FFFF00"/>
                </a:solidFill>
              </a:rPr>
              <a:t>Red-cockaded Woodpecker (E)</a:t>
            </a:r>
          </a:p>
          <a:p>
            <a:pPr eaLnBrk="1" hangingPunct="1">
              <a:defRPr/>
            </a:pPr>
            <a:endParaRPr lang="en-US" b="1" smtClean="0">
              <a:solidFill>
                <a:srgbClr val="FFFF00"/>
              </a:solidFill>
            </a:endParaRPr>
          </a:p>
          <a:p>
            <a:pPr eaLnBrk="1" hangingPunct="1">
              <a:defRPr/>
            </a:pPr>
            <a:r>
              <a:rPr lang="en-US" b="1" smtClean="0">
                <a:solidFill>
                  <a:srgbClr val="FFFF00"/>
                </a:solidFill>
              </a:rPr>
              <a:t>Eastern Fox Squirrel (SR)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sunburst_through_smoky_longleaf_pine_stand"/>
          <p:cNvPicPr>
            <a:picLocks noChangeAspect="1" noChangeArrowheads="1"/>
          </p:cNvPicPr>
          <p:nvPr>
            <p:ph idx="1"/>
          </p:nvPr>
        </p:nvPicPr>
        <p:blipFill>
          <a:blip r:embed="rId2" cstate="print"/>
          <a:srcRect/>
          <a:stretch>
            <a:fillRect/>
          </a:stretch>
        </p:blipFill>
        <p:spPr>
          <a:xfrm>
            <a:off x="0" y="0"/>
            <a:ext cx="4568825" cy="6858000"/>
          </a:xfrm>
          <a:noFill/>
        </p:spPr>
      </p:pic>
      <p:sp>
        <p:nvSpPr>
          <p:cNvPr id="30723" name="Text Box 7"/>
          <p:cNvSpPr txBox="1">
            <a:spLocks noChangeArrowheads="1"/>
          </p:cNvSpPr>
          <p:nvPr/>
        </p:nvSpPr>
        <p:spPr bwMode="auto">
          <a:xfrm>
            <a:off x="5257800" y="5943600"/>
            <a:ext cx="184150" cy="366713"/>
          </a:xfrm>
          <a:prstGeom prst="rect">
            <a:avLst/>
          </a:prstGeom>
          <a:noFill/>
          <a:ln w="9525">
            <a:noFill/>
            <a:miter lim="800000"/>
            <a:headEnd/>
            <a:tailEnd/>
          </a:ln>
          <a:effectLst/>
        </p:spPr>
        <p:txBody>
          <a:bodyPr wrap="none">
            <a:spAutoFit/>
          </a:bodyPr>
          <a:lstStyle/>
          <a:p>
            <a:endParaRPr lang="en-US"/>
          </a:p>
        </p:txBody>
      </p:sp>
      <p:sp>
        <p:nvSpPr>
          <p:cNvPr id="59400" name="Text Box 8"/>
          <p:cNvSpPr txBox="1">
            <a:spLocks noChangeArrowheads="1"/>
          </p:cNvSpPr>
          <p:nvPr/>
        </p:nvSpPr>
        <p:spPr bwMode="auto">
          <a:xfrm>
            <a:off x="4937125" y="5751513"/>
            <a:ext cx="2393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b="1">
                <a:solidFill>
                  <a:srgbClr val="FFFF00"/>
                </a:solidFill>
                <a:effectLst>
                  <a:outerShdw blurRad="38100" dist="38100" dir="2700000" algn="tl">
                    <a:srgbClr val="000000"/>
                  </a:outerShdw>
                </a:effectLst>
              </a:rPr>
              <a:t>Burn Baby Burn……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914400" y="990600"/>
            <a:ext cx="6953250" cy="531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b="1">
                <a:solidFill>
                  <a:srgbClr val="FFFF00"/>
                </a:solidFill>
                <a:effectLst>
                  <a:outerShdw blurRad="38100" dist="38100" dir="2700000" algn="tl">
                    <a:srgbClr val="000000"/>
                  </a:outerShdw>
                </a:effectLst>
              </a:rPr>
              <a:t>Additional Resources:</a:t>
            </a:r>
          </a:p>
          <a:p>
            <a:pPr>
              <a:defRPr/>
            </a:pPr>
            <a:endParaRPr lang="en-US" b="1">
              <a:solidFill>
                <a:srgbClr val="FFFF00"/>
              </a:solidFill>
              <a:effectLst>
                <a:outerShdw blurRad="38100" dist="38100" dir="2700000" algn="tl">
                  <a:srgbClr val="000000"/>
                </a:outerShdw>
              </a:effectLst>
            </a:endParaRPr>
          </a:p>
          <a:p>
            <a:pPr>
              <a:defRPr/>
            </a:pPr>
            <a:endParaRPr lang="en-US" b="1">
              <a:solidFill>
                <a:srgbClr val="FFFF00"/>
              </a:solidFill>
              <a:effectLst>
                <a:outerShdw blurRad="38100" dist="38100" dir="2700000" algn="tl">
                  <a:srgbClr val="000000"/>
                </a:outerShdw>
              </a:effectLst>
            </a:endParaRPr>
          </a:p>
          <a:p>
            <a:pPr>
              <a:defRPr/>
            </a:pPr>
            <a:r>
              <a:rPr lang="en-US" b="1">
                <a:solidFill>
                  <a:srgbClr val="FFFF00"/>
                </a:solidFill>
                <a:effectLst>
                  <a:outerShdw blurRad="38100" dist="38100" dir="2700000" algn="tl">
                    <a:srgbClr val="000000"/>
                  </a:outerShdw>
                </a:effectLst>
              </a:rPr>
              <a:t>Longleaf Alliance   </a:t>
            </a:r>
            <a:r>
              <a:rPr lang="en-US" b="1">
                <a:solidFill>
                  <a:srgbClr val="FFFF00"/>
                </a:solidFill>
                <a:effectLst>
                  <a:outerShdw blurRad="38100" dist="38100" dir="2700000" algn="tl">
                    <a:srgbClr val="000000"/>
                  </a:outerShdw>
                </a:effectLst>
                <a:hlinkClick r:id="rId2"/>
              </a:rPr>
              <a:t>http://www.longleafalliance.org/</a:t>
            </a:r>
            <a:endParaRPr lang="en-US" b="1">
              <a:solidFill>
                <a:srgbClr val="FFFF00"/>
              </a:solidFill>
              <a:effectLst>
                <a:outerShdw blurRad="38100" dist="38100" dir="2700000" algn="tl">
                  <a:srgbClr val="000000"/>
                </a:outerShdw>
              </a:effectLst>
            </a:endParaRPr>
          </a:p>
          <a:p>
            <a:pPr>
              <a:defRPr/>
            </a:pPr>
            <a:endParaRPr lang="en-US" b="1">
              <a:solidFill>
                <a:srgbClr val="FFFF00"/>
              </a:solidFill>
              <a:effectLst>
                <a:outerShdw blurRad="38100" dist="38100" dir="2700000" algn="tl">
                  <a:srgbClr val="000000"/>
                </a:outerShdw>
              </a:effectLst>
            </a:endParaRPr>
          </a:p>
          <a:p>
            <a:pPr>
              <a:defRPr/>
            </a:pPr>
            <a:endParaRPr lang="en-US" b="1">
              <a:solidFill>
                <a:srgbClr val="FFFF00"/>
              </a:solidFill>
              <a:effectLst>
                <a:outerShdw blurRad="38100" dist="38100" dir="2700000" algn="tl">
                  <a:srgbClr val="000000"/>
                </a:outerShdw>
              </a:effectLst>
            </a:endParaRPr>
          </a:p>
          <a:p>
            <a:pPr>
              <a:defRPr/>
            </a:pPr>
            <a:r>
              <a:rPr lang="en-US" b="1">
                <a:solidFill>
                  <a:srgbClr val="FFFF00"/>
                </a:solidFill>
                <a:effectLst>
                  <a:outerShdw blurRad="38100" dist="38100" dir="2700000" algn="tl">
                    <a:srgbClr val="000000"/>
                  </a:outerShdw>
                </a:effectLst>
              </a:rPr>
              <a:t>USFWS RCW Recovery  </a:t>
            </a:r>
            <a:r>
              <a:rPr lang="en-US" b="1">
                <a:solidFill>
                  <a:srgbClr val="FFFF00"/>
                </a:solidFill>
                <a:effectLst>
                  <a:outerShdw blurRad="38100" dist="38100" dir="2700000" algn="tl">
                    <a:srgbClr val="000000"/>
                  </a:outerShdw>
                </a:effectLst>
                <a:hlinkClick r:id="rId3"/>
              </a:rPr>
              <a:t>http://www.fws.gov/rcwrecovery/</a:t>
            </a:r>
            <a:endParaRPr lang="en-US" b="1">
              <a:solidFill>
                <a:srgbClr val="FFFF00"/>
              </a:solidFill>
              <a:effectLst>
                <a:outerShdw blurRad="38100" dist="38100" dir="2700000" algn="tl">
                  <a:srgbClr val="000000"/>
                </a:outerShdw>
              </a:effectLst>
            </a:endParaRPr>
          </a:p>
          <a:p>
            <a:pPr>
              <a:defRPr/>
            </a:pPr>
            <a:endParaRPr lang="en-US" b="1">
              <a:solidFill>
                <a:srgbClr val="FFFF00"/>
              </a:solidFill>
              <a:effectLst>
                <a:outerShdw blurRad="38100" dist="38100" dir="2700000" algn="tl">
                  <a:srgbClr val="000000"/>
                </a:outerShdw>
              </a:effectLst>
            </a:endParaRPr>
          </a:p>
          <a:p>
            <a:pPr>
              <a:defRPr/>
            </a:pPr>
            <a:endParaRPr lang="en-US" b="1">
              <a:solidFill>
                <a:srgbClr val="FFFF00"/>
              </a:solidFill>
              <a:effectLst>
                <a:outerShdw blurRad="38100" dist="38100" dir="2700000" algn="tl">
                  <a:srgbClr val="000000"/>
                </a:outerShdw>
              </a:effectLst>
            </a:endParaRPr>
          </a:p>
          <a:p>
            <a:pPr>
              <a:defRPr/>
            </a:pPr>
            <a:r>
              <a:rPr lang="en-US" b="1">
                <a:solidFill>
                  <a:srgbClr val="FFFF00"/>
                </a:solidFill>
                <a:effectLst>
                  <a:outerShdw blurRad="38100" dist="38100" dir="2700000" algn="tl">
                    <a:srgbClr val="000000"/>
                  </a:outerShdw>
                </a:effectLst>
              </a:rPr>
              <a:t>USFWS Partners for Fish and Wildlife</a:t>
            </a:r>
          </a:p>
          <a:p>
            <a:pPr>
              <a:defRPr/>
            </a:pPr>
            <a:r>
              <a:rPr lang="en-US" b="1">
                <a:solidFill>
                  <a:srgbClr val="FFFF00"/>
                </a:solidFill>
                <a:effectLst>
                  <a:outerShdw blurRad="38100" dist="38100" dir="2700000" algn="tl">
                    <a:srgbClr val="000000"/>
                  </a:outerShdw>
                </a:effectLst>
                <a:hlinkClick r:id="rId4"/>
              </a:rPr>
              <a:t>http://www.fws.gov/southeast/partners/pfwpine.html</a:t>
            </a:r>
            <a:endParaRPr lang="en-US" b="1">
              <a:solidFill>
                <a:srgbClr val="FFFF00"/>
              </a:solidFill>
              <a:effectLst>
                <a:outerShdw blurRad="38100" dist="38100" dir="2700000" algn="tl">
                  <a:srgbClr val="000000"/>
                </a:outerShdw>
              </a:effectLst>
            </a:endParaRPr>
          </a:p>
          <a:p>
            <a:pPr>
              <a:defRPr/>
            </a:pPr>
            <a:endParaRPr lang="en-US" b="1">
              <a:solidFill>
                <a:srgbClr val="FFFF00"/>
              </a:solidFill>
              <a:effectLst>
                <a:outerShdw blurRad="38100" dist="38100" dir="2700000" algn="tl">
                  <a:srgbClr val="000000"/>
                </a:outerShdw>
              </a:effectLst>
            </a:endParaRPr>
          </a:p>
          <a:p>
            <a:pPr>
              <a:defRPr/>
            </a:pPr>
            <a:endParaRPr lang="en-US" b="1">
              <a:solidFill>
                <a:srgbClr val="FFFF00"/>
              </a:solidFill>
              <a:effectLst>
                <a:outerShdw blurRad="38100" dist="38100" dir="2700000" algn="tl">
                  <a:srgbClr val="000000"/>
                </a:outerShdw>
              </a:effectLst>
            </a:endParaRPr>
          </a:p>
          <a:p>
            <a:pPr>
              <a:defRPr/>
            </a:pPr>
            <a:r>
              <a:rPr lang="en-US" b="1">
                <a:solidFill>
                  <a:srgbClr val="FFFF00"/>
                </a:solidFill>
                <a:effectLst>
                  <a:outerShdw blurRad="38100" dist="38100" dir="2700000" algn="tl">
                    <a:srgbClr val="000000"/>
                  </a:outerShdw>
                </a:effectLst>
              </a:rPr>
              <a:t>NC Wildlife Resources Commission- State Wildlife Action Plan</a:t>
            </a:r>
          </a:p>
          <a:p>
            <a:pPr>
              <a:defRPr/>
            </a:pPr>
            <a:r>
              <a:rPr lang="en-US" b="1">
                <a:effectLst>
                  <a:outerShdw blurRad="38100" dist="38100" dir="2700000" algn="tl">
                    <a:srgbClr val="000000"/>
                  </a:outerShdw>
                </a:effectLst>
                <a:hlinkClick r:id="rId5"/>
              </a:rPr>
              <a:t>http://www.ncwildlife.org/plan/index.htm</a:t>
            </a:r>
            <a:endParaRPr lang="en-US" b="1">
              <a:effectLst>
                <a:outerShdw blurRad="38100" dist="38100" dir="2700000" algn="tl">
                  <a:srgbClr val="000000"/>
                </a:outerShdw>
              </a:effectLst>
            </a:endParaRPr>
          </a:p>
          <a:p>
            <a:pPr>
              <a:defRPr/>
            </a:pPr>
            <a:endParaRPr lang="en-US" b="1">
              <a:solidFill>
                <a:srgbClr val="FFFF00"/>
              </a:solidFill>
              <a:effectLst>
                <a:outerShdw blurRad="38100" dist="38100" dir="2700000" algn="tl">
                  <a:srgbClr val="000000"/>
                </a:outerShdw>
              </a:effectLst>
            </a:endParaRPr>
          </a:p>
          <a:p>
            <a:pPr>
              <a:defRPr/>
            </a:pPr>
            <a:endParaRPr lang="en-US" b="1">
              <a:solidFill>
                <a:srgbClr val="FFFF00"/>
              </a:solidFill>
              <a:effectLst>
                <a:outerShdw blurRad="38100" dist="38100" dir="2700000" algn="tl">
                  <a:srgbClr val="000000"/>
                </a:outerShdw>
              </a:effectLst>
            </a:endParaRPr>
          </a:p>
          <a:p>
            <a:pPr>
              <a:defRPr/>
            </a:pPr>
            <a:endParaRPr lang="en-US"/>
          </a:p>
          <a:p>
            <a:pPr>
              <a:defRPr/>
            </a:pPr>
            <a:endParaRPr lang="en-US"/>
          </a:p>
        </p:txBody>
      </p:sp>
      <p:pic>
        <p:nvPicPr>
          <p:cNvPr id="32771" name="Picture 6" descr="wrc_logo_color"/>
          <p:cNvPicPr>
            <a:picLocks noChangeAspect="1" noChangeArrowheads="1"/>
          </p:cNvPicPr>
          <p:nvPr/>
        </p:nvPicPr>
        <p:blipFill>
          <a:blip r:embed="rId6" cstate="print"/>
          <a:srcRect/>
          <a:stretch>
            <a:fillRect/>
          </a:stretch>
        </p:blipFill>
        <p:spPr bwMode="auto">
          <a:xfrm>
            <a:off x="0" y="62484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smtClean="0">
                <a:solidFill>
                  <a:srgbClr val="FFFF00"/>
                </a:solidFill>
              </a:rPr>
              <a:t>NC’s Wildlife Action Plan</a:t>
            </a:r>
            <a:r>
              <a:rPr lang="en-US" smtClean="0"/>
              <a:t>	</a:t>
            </a:r>
          </a:p>
        </p:txBody>
      </p:sp>
      <p:sp>
        <p:nvSpPr>
          <p:cNvPr id="54275" name="Rectangle 3"/>
          <p:cNvSpPr>
            <a:spLocks noGrp="1" noRot="1" noChangeArrowheads="1"/>
          </p:cNvSpPr>
          <p:nvPr>
            <p:ph type="body" sz="half" idx="1"/>
          </p:nvPr>
        </p:nvSpPr>
        <p:spPr>
          <a:xfrm>
            <a:off x="914400" y="1905000"/>
            <a:ext cx="4038600" cy="4495800"/>
          </a:xfrm>
        </p:spPr>
        <p:txBody>
          <a:bodyPr/>
          <a:lstStyle/>
          <a:p>
            <a:pPr eaLnBrk="1" hangingPunct="1">
              <a:defRPr/>
            </a:pPr>
            <a:r>
              <a:rPr lang="en-US" sz="2400" smtClean="0">
                <a:solidFill>
                  <a:srgbClr val="FFFF00"/>
                </a:solidFill>
              </a:rPr>
              <a:t>Provides information on the state of our wildlife resources</a:t>
            </a:r>
          </a:p>
          <a:p>
            <a:pPr eaLnBrk="1" hangingPunct="1">
              <a:defRPr/>
            </a:pPr>
            <a:r>
              <a:rPr lang="en-US" sz="2400" smtClean="0">
                <a:solidFill>
                  <a:srgbClr val="FFFF00"/>
                </a:solidFill>
              </a:rPr>
              <a:t>Identifies priority species and habitats</a:t>
            </a:r>
          </a:p>
          <a:p>
            <a:pPr eaLnBrk="1" hangingPunct="1">
              <a:defRPr/>
            </a:pPr>
            <a:r>
              <a:rPr lang="en-US" sz="2400" smtClean="0">
                <a:solidFill>
                  <a:srgbClr val="FFFF00"/>
                </a:solidFill>
              </a:rPr>
              <a:t>Identifies strategies and priorities for conservation work</a:t>
            </a:r>
          </a:p>
          <a:p>
            <a:pPr eaLnBrk="1" hangingPunct="1">
              <a:defRPr/>
            </a:pPr>
            <a:r>
              <a:rPr lang="en-US" sz="2400" smtClean="0">
                <a:solidFill>
                  <a:srgbClr val="FFFF00"/>
                </a:solidFill>
              </a:rPr>
              <a:t>Stresses opportunities for collaboration</a:t>
            </a:r>
          </a:p>
        </p:txBody>
      </p:sp>
      <p:graphicFrame>
        <p:nvGraphicFramePr>
          <p:cNvPr id="4100" name="Object 4"/>
          <p:cNvGraphicFramePr>
            <a:graphicFrameLocks noChangeAspect="1"/>
          </p:cNvGraphicFramePr>
          <p:nvPr>
            <p:ph sz="quarter" idx="3"/>
          </p:nvPr>
        </p:nvGraphicFramePr>
        <p:xfrm>
          <a:off x="5105400" y="1828800"/>
          <a:ext cx="3530600" cy="4572000"/>
        </p:xfrm>
        <a:graphic>
          <a:graphicData uri="http://schemas.openxmlformats.org/presentationml/2006/ole">
            <p:oleObj spid="_x0000_s4100" name="Acrobat Document" r:id="rId3" imgW="5829277" imgH="7543659" progId="AcroExch.Document.7">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609600" y="533400"/>
            <a:ext cx="8175625" cy="576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sz="2400" b="1" u="sng">
                <a:solidFill>
                  <a:srgbClr val="FFFF00"/>
                </a:solidFill>
                <a:effectLst>
                  <a:outerShdw blurRad="38100" dist="38100" dir="2700000" algn="tl">
                    <a:srgbClr val="000000"/>
                  </a:outerShdw>
                </a:effectLst>
              </a:rPr>
              <a:t>Overall Management Goals</a:t>
            </a:r>
          </a:p>
          <a:p>
            <a:pPr>
              <a:defRPr/>
            </a:pPr>
            <a:endParaRPr lang="en-US" sz="2400"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Thin pine stands to allow sunlight to hit forest floor</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Prescribed Burn</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Encourage native grass and forb communities (fire, control competition, </a:t>
            </a:r>
          </a:p>
          <a:p>
            <a:pPr>
              <a:defRPr/>
            </a:pPr>
            <a:r>
              <a:rPr lang="en-US" b="1">
                <a:solidFill>
                  <a:srgbClr val="FFFF00"/>
                </a:solidFill>
                <a:effectLst>
                  <a:outerShdw blurRad="38100" dist="38100" dir="2700000" algn="tl">
                    <a:srgbClr val="000000"/>
                  </a:outerShdw>
                </a:effectLst>
              </a:rPr>
              <a:t> reduce closed canopy situations)</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Minimize soil disturbance in site prep operations</a:t>
            </a:r>
          </a:p>
          <a:p>
            <a:pP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Encourage natural regeneration where possible (less soil disturbance, </a:t>
            </a:r>
          </a:p>
          <a:p>
            <a:pPr>
              <a:defRPr/>
            </a:pPr>
            <a:r>
              <a:rPr lang="en-US" b="1">
                <a:solidFill>
                  <a:srgbClr val="FFFF00"/>
                </a:solidFill>
                <a:effectLst>
                  <a:outerShdw blurRad="38100" dist="38100" dir="2700000" algn="tl">
                    <a:srgbClr val="000000"/>
                  </a:outerShdw>
                </a:effectLst>
              </a:rPr>
              <a:t> cheaper, no site prep)</a:t>
            </a:r>
          </a:p>
          <a:p>
            <a:pP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Growing season burns promote natural regeneration of Longleaf</a:t>
            </a:r>
          </a:p>
          <a:p>
            <a:pPr>
              <a:buFontTx/>
              <a:buChar cha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Maintain early successional openings through burning, mowing, or </a:t>
            </a:r>
          </a:p>
          <a:p>
            <a:pPr>
              <a:defRPr/>
            </a:pPr>
            <a:r>
              <a:rPr lang="en-US" b="1">
                <a:solidFill>
                  <a:srgbClr val="FFFF00"/>
                </a:solidFill>
                <a:effectLst>
                  <a:outerShdw blurRad="38100" dist="38100" dir="2700000" algn="tl">
                    <a:srgbClr val="000000"/>
                  </a:outerShdw>
                </a:effectLst>
              </a:rPr>
              <a:t> plantings</a:t>
            </a:r>
          </a:p>
          <a:p>
            <a:pPr>
              <a:defRPr/>
            </a:pPr>
            <a:endParaRPr lang="en-US" b="1">
              <a:solidFill>
                <a:srgbClr val="FFFF00"/>
              </a:solidFill>
              <a:effectLst>
                <a:outerShdw blurRad="38100" dist="38100" dir="2700000" algn="tl">
                  <a:srgbClr val="000000"/>
                </a:outerShdw>
              </a:effectLst>
            </a:endParaRPr>
          </a:p>
          <a:p>
            <a:pPr>
              <a:buFontTx/>
              <a:buChar char="•"/>
              <a:defRPr/>
            </a:pPr>
            <a:endParaRPr lang="en-US" b="1">
              <a:solidFill>
                <a:srgbClr val="FFFF00"/>
              </a:solidFill>
              <a:effectLst>
                <a:outerShdw blurRad="38100" dist="38100" dir="2700000" algn="tl">
                  <a:srgbClr val="000000"/>
                </a:outerShdw>
              </a:effectLst>
            </a:endParaRPr>
          </a:p>
        </p:txBody>
      </p:sp>
      <p:pic>
        <p:nvPicPr>
          <p:cNvPr id="5123" name="Picture 4" descr="wrc_logo_color"/>
          <p:cNvPicPr>
            <a:picLocks noChangeAspect="1" noChangeArrowheads="1"/>
          </p:cNvPicPr>
          <p:nvPr/>
        </p:nvPicPr>
        <p:blipFill>
          <a:blip r:embed="rId2" cstate="print"/>
          <a:srcRect/>
          <a:stretch>
            <a:fillRect/>
          </a:stretch>
        </p:blipFill>
        <p:spPr bwMode="auto">
          <a:xfrm>
            <a:off x="0" y="62484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Rot="1" noChangeArrowheads="1"/>
          </p:cNvSpPr>
          <p:nvPr>
            <p:ph type="title" sz="quarter"/>
          </p:nvPr>
        </p:nvSpPr>
        <p:spPr>
          <a:xfrm>
            <a:off x="301625" y="228600"/>
            <a:ext cx="3508375" cy="1325563"/>
          </a:xfrm>
        </p:spPr>
        <p:txBody>
          <a:bodyPr/>
          <a:lstStyle/>
          <a:p>
            <a:pPr eaLnBrk="1" hangingPunct="1">
              <a:defRPr/>
            </a:pPr>
            <a:r>
              <a:rPr lang="en-US" sz="4000" smtClean="0"/>
              <a:t>Thin and Burn</a:t>
            </a:r>
          </a:p>
        </p:txBody>
      </p:sp>
      <p:pic>
        <p:nvPicPr>
          <p:cNvPr id="6147" name="Picture 10" descr="20060116_3890"/>
          <p:cNvPicPr>
            <a:picLocks noChangeAspect="1" noChangeArrowheads="1"/>
          </p:cNvPicPr>
          <p:nvPr>
            <p:ph sz="quarter" idx="3"/>
          </p:nvPr>
        </p:nvPicPr>
        <p:blipFill>
          <a:blip r:embed="rId2" cstate="print"/>
          <a:srcRect/>
          <a:stretch>
            <a:fillRect/>
          </a:stretch>
        </p:blipFill>
        <p:spPr>
          <a:xfrm>
            <a:off x="4114800" y="4014788"/>
            <a:ext cx="4048125" cy="2692400"/>
          </a:xfrm>
          <a:noFill/>
        </p:spPr>
      </p:pic>
      <p:pic>
        <p:nvPicPr>
          <p:cNvPr id="6148" name="Picture 9" descr="20060116_3884"/>
          <p:cNvPicPr>
            <a:picLocks noChangeAspect="1" noChangeArrowheads="1"/>
          </p:cNvPicPr>
          <p:nvPr>
            <p:ph sz="quarter" idx="2"/>
          </p:nvPr>
        </p:nvPicPr>
        <p:blipFill>
          <a:blip r:embed="rId3" cstate="print"/>
          <a:srcRect/>
          <a:stretch>
            <a:fillRect/>
          </a:stretch>
        </p:blipFill>
        <p:spPr>
          <a:xfrm>
            <a:off x="6248400" y="304800"/>
            <a:ext cx="2330450" cy="3506788"/>
          </a:xfrm>
          <a:noFill/>
        </p:spPr>
      </p:pic>
      <p:pic>
        <p:nvPicPr>
          <p:cNvPr id="6149" name="Picture 11" descr="wrc_logo_color"/>
          <p:cNvPicPr>
            <a:picLocks noChangeAspect="1" noChangeArrowheads="1"/>
          </p:cNvPicPr>
          <p:nvPr>
            <p:ph sz="quarter" idx="4"/>
          </p:nvPr>
        </p:nvPicPr>
        <p:blipFill>
          <a:blip r:embed="rId4" cstate="print"/>
          <a:srcRect/>
          <a:stretch>
            <a:fillRect/>
          </a:stretch>
        </p:blipFill>
        <p:spPr>
          <a:xfrm>
            <a:off x="0" y="6362700"/>
            <a:ext cx="495300" cy="495300"/>
          </a:xfrm>
          <a:noFill/>
        </p:spPr>
      </p:pic>
      <p:pic>
        <p:nvPicPr>
          <p:cNvPr id="6150" name="Picture 8" descr="SHG, feller-buncher by tree"/>
          <p:cNvPicPr>
            <a:picLocks noChangeAspect="1" noChangeArrowheads="1"/>
          </p:cNvPicPr>
          <p:nvPr>
            <p:ph sz="quarter" idx="1"/>
          </p:nvPr>
        </p:nvPicPr>
        <p:blipFill>
          <a:blip r:embed="rId5" cstate="print"/>
          <a:srcRect/>
          <a:stretch>
            <a:fillRect/>
          </a:stretch>
        </p:blipFill>
        <p:spPr>
          <a:xfrm>
            <a:off x="76200" y="1219200"/>
            <a:ext cx="4495800" cy="337185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thinned and not"/>
          <p:cNvPicPr>
            <a:picLocks noChangeAspect="1" noChangeArrowheads="1"/>
          </p:cNvPicPr>
          <p:nvPr/>
        </p:nvPicPr>
        <p:blipFill>
          <a:blip r:embed="rId2" cstate="print">
            <a:lum bright="-4000" contrast="14000"/>
          </a:blip>
          <a:srcRect/>
          <a:stretch>
            <a:fillRect/>
          </a:stretch>
        </p:blipFill>
        <p:spPr bwMode="auto">
          <a:xfrm>
            <a:off x="0" y="762000"/>
            <a:ext cx="9144000" cy="3122613"/>
          </a:xfrm>
          <a:prstGeom prst="rect">
            <a:avLst/>
          </a:prstGeom>
          <a:noFill/>
          <a:ln w="9525">
            <a:noFill/>
            <a:miter lim="800000"/>
            <a:headEnd/>
            <a:tailEnd/>
          </a:ln>
        </p:spPr>
      </p:pic>
      <p:sp>
        <p:nvSpPr>
          <p:cNvPr id="7171" name="Text Box 9"/>
          <p:cNvSpPr txBox="1">
            <a:spLocks noChangeArrowheads="1"/>
          </p:cNvSpPr>
          <p:nvPr/>
        </p:nvSpPr>
        <p:spPr bwMode="auto">
          <a:xfrm>
            <a:off x="0" y="152400"/>
            <a:ext cx="7913688" cy="641350"/>
          </a:xfrm>
          <a:prstGeom prst="rect">
            <a:avLst/>
          </a:prstGeom>
          <a:noFill/>
          <a:ln w="9525">
            <a:noFill/>
            <a:miter lim="800000"/>
            <a:headEnd/>
            <a:tailEnd/>
          </a:ln>
          <a:effectLst/>
        </p:spPr>
        <p:txBody>
          <a:bodyPr wrap="none">
            <a:spAutoFit/>
          </a:bodyPr>
          <a:lstStyle/>
          <a:p>
            <a:r>
              <a:rPr lang="en-US"/>
              <a:t>Left side was thinned to about 25 ft</a:t>
            </a:r>
            <a:r>
              <a:rPr lang="en-US" baseline="30000"/>
              <a:t>2</a:t>
            </a:r>
            <a:r>
              <a:rPr lang="en-US"/>
              <a:t>, planted with Warm Season Grass, and </a:t>
            </a:r>
          </a:p>
          <a:p>
            <a:r>
              <a:rPr lang="en-US"/>
              <a:t>burned several times. Winter 2002</a:t>
            </a:r>
          </a:p>
        </p:txBody>
      </p:sp>
      <p:pic>
        <p:nvPicPr>
          <p:cNvPr id="7172" name="Picture 10" descr="Broadacres both sides after"/>
          <p:cNvPicPr>
            <a:picLocks noChangeAspect="1" noChangeArrowheads="1"/>
          </p:cNvPicPr>
          <p:nvPr/>
        </p:nvPicPr>
        <p:blipFill>
          <a:blip r:embed="rId3" cstate="print"/>
          <a:srcRect r="21568"/>
          <a:stretch>
            <a:fillRect/>
          </a:stretch>
        </p:blipFill>
        <p:spPr bwMode="auto">
          <a:xfrm>
            <a:off x="0" y="4170363"/>
            <a:ext cx="9144000" cy="2687637"/>
          </a:xfrm>
          <a:prstGeom prst="rect">
            <a:avLst/>
          </a:prstGeom>
          <a:noFill/>
          <a:ln w="9525">
            <a:noFill/>
            <a:miter lim="800000"/>
            <a:headEnd/>
            <a:tailEnd/>
          </a:ln>
        </p:spPr>
      </p:pic>
      <p:sp>
        <p:nvSpPr>
          <p:cNvPr id="7173" name="Text Box 11"/>
          <p:cNvSpPr txBox="1">
            <a:spLocks noChangeArrowheads="1"/>
          </p:cNvSpPr>
          <p:nvPr/>
        </p:nvSpPr>
        <p:spPr bwMode="auto">
          <a:xfrm>
            <a:off x="0" y="3886200"/>
            <a:ext cx="4908550" cy="366713"/>
          </a:xfrm>
          <a:prstGeom prst="rect">
            <a:avLst/>
          </a:prstGeom>
          <a:noFill/>
          <a:ln w="9525">
            <a:noFill/>
            <a:miter lim="800000"/>
            <a:headEnd/>
            <a:tailEnd/>
          </a:ln>
          <a:effectLst/>
        </p:spPr>
        <p:txBody>
          <a:bodyPr wrap="none">
            <a:spAutoFit/>
          </a:bodyPr>
          <a:lstStyle/>
          <a:p>
            <a:r>
              <a:rPr lang="en-US"/>
              <a:t>Summer 2009-- both sides thinned and burned</a:t>
            </a:r>
          </a:p>
        </p:txBody>
      </p:sp>
      <p:pic>
        <p:nvPicPr>
          <p:cNvPr id="7174" name="Picture 12" descr="wrc_logo_color"/>
          <p:cNvPicPr>
            <a:picLocks noChangeAspect="1" noChangeArrowheads="1"/>
          </p:cNvPicPr>
          <p:nvPr/>
        </p:nvPicPr>
        <p:blipFill>
          <a:blip r:embed="rId4" cstate="print"/>
          <a:srcRect/>
          <a:stretch>
            <a:fillRect/>
          </a:stretch>
        </p:blipFill>
        <p:spPr bwMode="auto">
          <a:xfrm>
            <a:off x="0" y="62484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20060116_3881"/>
          <p:cNvPicPr>
            <a:picLocks noChangeAspect="1" noChangeArrowheads="1"/>
          </p:cNvPicPr>
          <p:nvPr/>
        </p:nvPicPr>
        <p:blipFill>
          <a:blip r:embed="rId2" cstate="print"/>
          <a:srcRect/>
          <a:stretch>
            <a:fillRect/>
          </a:stretch>
        </p:blipFill>
        <p:spPr bwMode="auto">
          <a:xfrm>
            <a:off x="0" y="0"/>
            <a:ext cx="10515600" cy="7010400"/>
          </a:xfrm>
          <a:prstGeom prst="rect">
            <a:avLst/>
          </a:prstGeom>
          <a:noFill/>
          <a:ln w="9525">
            <a:noFill/>
            <a:miter lim="800000"/>
            <a:headEnd/>
            <a:tailEnd/>
          </a:ln>
        </p:spPr>
      </p:pic>
      <p:sp>
        <p:nvSpPr>
          <p:cNvPr id="8195" name="Rectangle 5"/>
          <p:cNvSpPr>
            <a:spLocks noChangeArrowheads="1"/>
          </p:cNvSpPr>
          <p:nvPr/>
        </p:nvSpPr>
        <p:spPr bwMode="auto">
          <a:xfrm>
            <a:off x="609600" y="457200"/>
            <a:ext cx="7620000" cy="5638800"/>
          </a:xfrm>
          <a:prstGeom prst="rect">
            <a:avLst/>
          </a:prstGeom>
          <a:solidFill>
            <a:srgbClr val="3366FF">
              <a:alpha val="65097"/>
            </a:srgbClr>
          </a:solidFill>
          <a:ln w="9525">
            <a:solidFill>
              <a:schemeClr val="tx1"/>
            </a:solidFill>
            <a:miter lim="800000"/>
            <a:headEnd/>
            <a:tailEnd/>
          </a:ln>
          <a:effectLst/>
        </p:spPr>
        <p:txBody>
          <a:bodyPr wrap="none" anchor="ctr"/>
          <a:lstStyle/>
          <a:p>
            <a:endParaRPr lang="en-US"/>
          </a:p>
        </p:txBody>
      </p:sp>
      <p:sp>
        <p:nvSpPr>
          <p:cNvPr id="9220" name="Text Box 4"/>
          <p:cNvSpPr txBox="1">
            <a:spLocks noChangeArrowheads="1"/>
          </p:cNvSpPr>
          <p:nvPr/>
        </p:nvSpPr>
        <p:spPr bwMode="auto">
          <a:xfrm>
            <a:off x="685800" y="457200"/>
            <a:ext cx="7543800" cy="535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b="1" dirty="0">
                <a:solidFill>
                  <a:srgbClr val="FFFF00"/>
                </a:solidFill>
                <a:effectLst>
                  <a:outerShdw blurRad="38100" dist="38100" dir="2700000" algn="tl">
                    <a:srgbClr val="000000"/>
                  </a:outerShdw>
                </a:effectLst>
              </a:rPr>
              <a:t>Prescribed Fire</a:t>
            </a:r>
          </a:p>
          <a:p>
            <a:pPr>
              <a:spcBef>
                <a:spcPct val="50000"/>
              </a:spcBef>
              <a:buFontTx/>
              <a:buChar char="•"/>
              <a:defRPr/>
            </a:pPr>
            <a:r>
              <a:rPr lang="en-US" b="1" dirty="0">
                <a:solidFill>
                  <a:srgbClr val="FFFF00"/>
                </a:solidFill>
                <a:effectLst>
                  <a:outerShdw blurRad="38100" dist="38100" dir="2700000" algn="tl">
                    <a:srgbClr val="000000"/>
                  </a:outerShdw>
                </a:effectLst>
              </a:rPr>
              <a:t>Burn stands on a 2-5 year rotation</a:t>
            </a:r>
          </a:p>
          <a:p>
            <a:pPr>
              <a:spcBef>
                <a:spcPct val="50000"/>
              </a:spcBef>
              <a:buFontTx/>
              <a:buChar char="•"/>
              <a:defRPr/>
            </a:pPr>
            <a:endParaRPr lang="en-US" b="1" dirty="0">
              <a:solidFill>
                <a:srgbClr val="FFFF00"/>
              </a:solidFill>
              <a:effectLst>
                <a:outerShdw blurRad="38100" dist="38100" dir="2700000" algn="tl">
                  <a:srgbClr val="000000"/>
                </a:outerShdw>
              </a:effectLst>
            </a:endParaRPr>
          </a:p>
          <a:p>
            <a:pPr>
              <a:spcBef>
                <a:spcPct val="50000"/>
              </a:spcBef>
              <a:buFontTx/>
              <a:buChar char="•"/>
              <a:defRPr/>
            </a:pPr>
            <a:r>
              <a:rPr lang="en-US" b="1" dirty="0">
                <a:solidFill>
                  <a:srgbClr val="FFFF00"/>
                </a:solidFill>
                <a:effectLst>
                  <a:outerShdw blurRad="38100" dist="38100" dir="2700000" algn="tl">
                    <a:srgbClr val="000000"/>
                  </a:outerShdw>
                </a:effectLst>
              </a:rPr>
              <a:t>Reduce fuels with dormant season fires before attempting growing season burns</a:t>
            </a:r>
          </a:p>
          <a:p>
            <a:pPr>
              <a:spcBef>
                <a:spcPct val="50000"/>
              </a:spcBef>
              <a:buFontTx/>
              <a:buChar char="•"/>
              <a:defRPr/>
            </a:pPr>
            <a:endParaRPr lang="en-US" b="1" dirty="0">
              <a:solidFill>
                <a:srgbClr val="FFFF00"/>
              </a:solidFill>
              <a:effectLst>
                <a:outerShdw blurRad="38100" dist="38100" dir="2700000" algn="tl">
                  <a:srgbClr val="000000"/>
                </a:outerShdw>
              </a:effectLst>
            </a:endParaRPr>
          </a:p>
          <a:p>
            <a:pPr>
              <a:spcBef>
                <a:spcPct val="50000"/>
              </a:spcBef>
              <a:buFontTx/>
              <a:buChar char="•"/>
              <a:defRPr/>
            </a:pPr>
            <a:r>
              <a:rPr lang="en-US" b="1" dirty="0">
                <a:solidFill>
                  <a:srgbClr val="FFFF00"/>
                </a:solidFill>
                <a:effectLst>
                  <a:outerShdw blurRad="38100" dist="38100" dir="2700000" algn="tl">
                    <a:srgbClr val="000000"/>
                  </a:outerShdw>
                </a:effectLst>
              </a:rPr>
              <a:t>Time burns to fuel conditions as well as desired effect</a:t>
            </a:r>
          </a:p>
          <a:p>
            <a:pPr>
              <a:spcBef>
                <a:spcPct val="50000"/>
              </a:spcBef>
              <a:buFontTx/>
              <a:buChar char="•"/>
              <a:defRPr/>
            </a:pPr>
            <a:endParaRPr lang="en-US" b="1" dirty="0">
              <a:solidFill>
                <a:srgbClr val="FFFF00"/>
              </a:solidFill>
              <a:effectLst>
                <a:outerShdw blurRad="38100" dist="38100" dir="2700000" algn="tl">
                  <a:srgbClr val="000000"/>
                </a:outerShdw>
              </a:effectLst>
            </a:endParaRPr>
          </a:p>
          <a:p>
            <a:pPr>
              <a:spcBef>
                <a:spcPct val="50000"/>
              </a:spcBef>
              <a:buFontTx/>
              <a:buChar char="•"/>
              <a:defRPr/>
            </a:pPr>
            <a:r>
              <a:rPr lang="en-US" b="1" dirty="0">
                <a:solidFill>
                  <a:srgbClr val="FFFF00"/>
                </a:solidFill>
                <a:effectLst>
                  <a:outerShdw blurRad="38100" dist="38100" dir="2700000" algn="tl">
                    <a:srgbClr val="000000"/>
                  </a:outerShdw>
                </a:effectLst>
              </a:rPr>
              <a:t>Growing season burns result in more vigorous plant response and more diverse groundcover, but may incur some initial tree mortality</a:t>
            </a:r>
          </a:p>
          <a:p>
            <a:pPr>
              <a:spcBef>
                <a:spcPct val="50000"/>
              </a:spcBef>
              <a:buFontTx/>
              <a:buChar char="•"/>
              <a:defRPr/>
            </a:pPr>
            <a:endParaRPr lang="en-US" b="1" dirty="0">
              <a:solidFill>
                <a:srgbClr val="FFFF00"/>
              </a:solidFill>
              <a:effectLst>
                <a:outerShdw blurRad="38100" dist="38100" dir="2700000" algn="tl">
                  <a:srgbClr val="000000"/>
                </a:outerShdw>
              </a:effectLst>
            </a:endParaRPr>
          </a:p>
          <a:p>
            <a:pPr>
              <a:spcBef>
                <a:spcPct val="50000"/>
              </a:spcBef>
              <a:buFontTx/>
              <a:buChar char="•"/>
              <a:defRPr/>
            </a:pPr>
            <a:r>
              <a:rPr lang="en-US" b="1" dirty="0">
                <a:solidFill>
                  <a:srgbClr val="FFFF00"/>
                </a:solidFill>
                <a:effectLst>
                  <a:outerShdw blurRad="38100" dist="38100" dir="2700000" algn="tl">
                    <a:srgbClr val="000000"/>
                  </a:outerShdw>
                </a:effectLst>
              </a:rPr>
              <a:t>Vary burn block size and location so there are burned and unburned areas adjacent to one another</a:t>
            </a:r>
          </a:p>
          <a:p>
            <a:pPr>
              <a:spcBef>
                <a:spcPct val="50000"/>
              </a:spcBef>
              <a:buFontTx/>
              <a:buChar char="•"/>
              <a:defRPr/>
            </a:pPr>
            <a:endParaRPr lang="en-US" b="1" dirty="0">
              <a:effectLst>
                <a:outerShdw blurRad="38100" dist="38100" dir="2700000" algn="tl">
                  <a:srgbClr val="000000"/>
                </a:outerShdw>
              </a:effectLst>
            </a:endParaRPr>
          </a:p>
        </p:txBody>
      </p:sp>
      <p:pic>
        <p:nvPicPr>
          <p:cNvPr id="8197" name="Picture 6" descr="wrc_logo_color"/>
          <p:cNvPicPr>
            <a:picLocks noChangeAspect="1" noChangeArrowheads="1"/>
          </p:cNvPicPr>
          <p:nvPr/>
        </p:nvPicPr>
        <p:blipFill>
          <a:blip r:embed="rId3" cstate="print"/>
          <a:srcRect/>
          <a:stretch>
            <a:fillRect/>
          </a:stretch>
        </p:blipFill>
        <p:spPr bwMode="auto">
          <a:xfrm>
            <a:off x="0" y="62484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5791200" y="0"/>
            <a:ext cx="3051175" cy="1325563"/>
          </a:xfrm>
        </p:spPr>
        <p:txBody>
          <a:bodyPr/>
          <a:lstStyle/>
          <a:p>
            <a:pPr eaLnBrk="1" hangingPunct="1">
              <a:defRPr/>
            </a:pPr>
            <a:r>
              <a:rPr lang="en-US" smtClean="0"/>
              <a:t>Burn Map</a:t>
            </a:r>
          </a:p>
        </p:txBody>
      </p:sp>
      <p:pic>
        <p:nvPicPr>
          <p:cNvPr id="9219" name="Picture 6" descr="wrc_logo_color"/>
          <p:cNvPicPr>
            <a:picLocks noChangeAspect="1" noChangeArrowheads="1"/>
          </p:cNvPicPr>
          <p:nvPr>
            <p:ph sz="half" idx="2"/>
          </p:nvPr>
        </p:nvPicPr>
        <p:blipFill>
          <a:blip r:embed="rId2" cstate="print"/>
          <a:srcRect/>
          <a:stretch>
            <a:fillRect/>
          </a:stretch>
        </p:blipFill>
        <p:spPr>
          <a:xfrm>
            <a:off x="8650288" y="6364288"/>
            <a:ext cx="493712" cy="493712"/>
          </a:xfrm>
          <a:noFill/>
        </p:spPr>
      </p:pic>
      <p:sp>
        <p:nvSpPr>
          <p:cNvPr id="24584" name="Text Box 8"/>
          <p:cNvSpPr txBox="1">
            <a:spLocks noChangeArrowheads="1"/>
          </p:cNvSpPr>
          <p:nvPr/>
        </p:nvSpPr>
        <p:spPr bwMode="auto">
          <a:xfrm>
            <a:off x="5410200" y="1524000"/>
            <a:ext cx="3654425" cy="3113088"/>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FontTx/>
              <a:buChar char="•"/>
              <a:defRPr/>
            </a:pPr>
            <a:r>
              <a:rPr lang="en-US" b="1">
                <a:solidFill>
                  <a:srgbClr val="FFFF00"/>
                </a:solidFill>
                <a:effectLst>
                  <a:outerShdw blurRad="38100" dist="38100" dir="2700000" algn="tl">
                    <a:srgbClr val="000000"/>
                  </a:outerShdw>
                </a:effectLst>
              </a:rPr>
              <a:t>Prescribed fire is the main</a:t>
            </a:r>
          </a:p>
          <a:p>
            <a:pPr>
              <a:defRPr/>
            </a:pPr>
            <a:r>
              <a:rPr lang="en-US" b="1">
                <a:solidFill>
                  <a:srgbClr val="FFFF00"/>
                </a:solidFill>
                <a:effectLst>
                  <a:outerShdw blurRad="38100" dist="38100" dir="2700000" algn="tl">
                    <a:srgbClr val="000000"/>
                  </a:outerShdw>
                </a:effectLst>
              </a:rPr>
              <a:t>tool the WRC uses to reduce </a:t>
            </a:r>
          </a:p>
          <a:p>
            <a:pPr>
              <a:defRPr/>
            </a:pPr>
            <a:r>
              <a:rPr lang="en-US" b="1">
                <a:solidFill>
                  <a:srgbClr val="FFFF00"/>
                </a:solidFill>
                <a:effectLst>
                  <a:outerShdw blurRad="38100" dist="38100" dir="2700000" algn="tl">
                    <a:srgbClr val="000000"/>
                  </a:outerShdw>
                </a:effectLst>
              </a:rPr>
              <a:t>fuels, and improve wildlife </a:t>
            </a:r>
          </a:p>
          <a:p>
            <a:pPr>
              <a:defRPr/>
            </a:pPr>
            <a:r>
              <a:rPr lang="en-US" b="1">
                <a:solidFill>
                  <a:srgbClr val="FFFF00"/>
                </a:solidFill>
                <a:effectLst>
                  <a:outerShdw blurRad="38100" dist="38100" dir="2700000" algn="tl">
                    <a:srgbClr val="000000"/>
                  </a:outerShdw>
                </a:effectLst>
              </a:rPr>
              <a:t>habitat for all of the species</a:t>
            </a:r>
          </a:p>
          <a:p>
            <a:pPr>
              <a:defRPr/>
            </a:pPr>
            <a:r>
              <a:rPr lang="en-US" b="1">
                <a:solidFill>
                  <a:srgbClr val="FFFF00"/>
                </a:solidFill>
                <a:effectLst>
                  <a:outerShdw blurRad="38100" dist="38100" dir="2700000" algn="tl">
                    <a:srgbClr val="000000"/>
                  </a:outerShdw>
                </a:effectLst>
              </a:rPr>
              <a:t>we are going to talk about</a:t>
            </a:r>
          </a:p>
          <a:p>
            <a:pPr>
              <a:defRPr/>
            </a:pPr>
            <a:endParaRPr lang="en-US" b="1">
              <a:solidFill>
                <a:srgbClr val="FFFF00"/>
              </a:solidFill>
              <a:effectLst>
                <a:outerShdw blurRad="38100" dist="38100" dir="2700000" algn="tl">
                  <a:srgbClr val="000000"/>
                </a:outerShdw>
              </a:effectLst>
            </a:endParaRPr>
          </a:p>
          <a:p>
            <a:pPr>
              <a:buFontTx/>
              <a:buChar char="•"/>
              <a:defRPr/>
            </a:pPr>
            <a:r>
              <a:rPr lang="en-US" b="1">
                <a:solidFill>
                  <a:srgbClr val="FFFF00"/>
                </a:solidFill>
                <a:effectLst>
                  <a:outerShdw blurRad="38100" dist="38100" dir="2700000" algn="tl">
                    <a:srgbClr val="000000"/>
                  </a:outerShdw>
                </a:effectLst>
              </a:rPr>
              <a:t>Burn units are spread out over </a:t>
            </a:r>
          </a:p>
          <a:p>
            <a:pPr>
              <a:defRPr/>
            </a:pPr>
            <a:r>
              <a:rPr lang="en-US" b="1">
                <a:solidFill>
                  <a:srgbClr val="FFFF00"/>
                </a:solidFill>
                <a:effectLst>
                  <a:outerShdw blurRad="38100" dist="38100" dir="2700000" algn="tl">
                    <a:srgbClr val="000000"/>
                  </a:outerShdw>
                </a:effectLst>
              </a:rPr>
              <a:t>the GL so that unburned habitat</a:t>
            </a:r>
          </a:p>
          <a:p>
            <a:pPr>
              <a:defRPr/>
            </a:pPr>
            <a:r>
              <a:rPr lang="en-US" b="1">
                <a:solidFill>
                  <a:srgbClr val="FFFF00"/>
                </a:solidFill>
                <a:effectLst>
                  <a:outerShdw blurRad="38100" dist="38100" dir="2700000" algn="tl">
                    <a:srgbClr val="000000"/>
                  </a:outerShdw>
                </a:effectLst>
              </a:rPr>
              <a:t>is present throughout the year</a:t>
            </a:r>
          </a:p>
          <a:p>
            <a:pPr>
              <a:defRPr/>
            </a:pPr>
            <a:endParaRPr lang="en-US" b="1">
              <a:solidFill>
                <a:srgbClr val="FFFF00"/>
              </a:solidFill>
              <a:effectLst>
                <a:outerShdw blurRad="38100" dist="38100" dir="2700000" algn="tl">
                  <a:srgbClr val="000000"/>
                </a:outerShdw>
              </a:effectLst>
            </a:endParaRPr>
          </a:p>
          <a:p>
            <a:pPr>
              <a:defRPr/>
            </a:pPr>
            <a:endParaRPr lang="en-US" b="1">
              <a:solidFill>
                <a:srgbClr val="FFFF00"/>
              </a:solidFill>
              <a:effectLst>
                <a:outerShdw blurRad="38100" dist="38100" dir="2700000" algn="tl">
                  <a:srgbClr val="000000"/>
                </a:outerShdw>
              </a:effectLst>
            </a:endParaRPr>
          </a:p>
        </p:txBody>
      </p:sp>
      <p:pic>
        <p:nvPicPr>
          <p:cNvPr id="9221" name="Picture 9" descr="C:\Documents and Settings\All Users\Documents\2010 photo plots\2011 Burn Maps.jpg"/>
          <p:cNvPicPr>
            <a:picLocks noChangeAspect="1" noChangeArrowheads="1"/>
          </p:cNvPicPr>
          <p:nvPr/>
        </p:nvPicPr>
        <p:blipFill>
          <a:blip r:embed="rId3" cstate="print"/>
          <a:srcRect/>
          <a:stretch>
            <a:fillRect/>
          </a:stretch>
        </p:blipFill>
        <p:spPr bwMode="auto">
          <a:xfrm>
            <a:off x="152400" y="152400"/>
            <a:ext cx="5064125"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5635625" y="0"/>
            <a:ext cx="3508375" cy="1325563"/>
          </a:xfrm>
        </p:spPr>
        <p:txBody>
          <a:bodyPr/>
          <a:lstStyle/>
          <a:p>
            <a:pPr eaLnBrk="1" hangingPunct="1">
              <a:defRPr/>
            </a:pPr>
            <a:r>
              <a:rPr lang="en-US" sz="4000" smtClean="0"/>
              <a:t>Groundcover Restoration</a:t>
            </a:r>
          </a:p>
        </p:txBody>
      </p:sp>
      <p:pic>
        <p:nvPicPr>
          <p:cNvPr id="10243" name="Picture 9" descr="IMG_0626"/>
          <p:cNvPicPr>
            <a:picLocks noChangeAspect="1" noChangeArrowheads="1"/>
          </p:cNvPicPr>
          <p:nvPr>
            <p:ph sz="half" idx="1"/>
          </p:nvPr>
        </p:nvPicPr>
        <p:blipFill>
          <a:blip r:embed="rId2" cstate="print"/>
          <a:srcRect/>
          <a:stretch>
            <a:fillRect/>
          </a:stretch>
        </p:blipFill>
        <p:spPr>
          <a:xfrm>
            <a:off x="76200" y="4267200"/>
            <a:ext cx="3276600" cy="2457450"/>
          </a:xfrm>
          <a:noFill/>
        </p:spPr>
      </p:pic>
      <p:pic>
        <p:nvPicPr>
          <p:cNvPr id="10244" name="Picture 4" descr="Brady running seed collector in wiregrass"/>
          <p:cNvPicPr>
            <a:picLocks noChangeAspect="1" noChangeArrowheads="1"/>
          </p:cNvPicPr>
          <p:nvPr/>
        </p:nvPicPr>
        <p:blipFill>
          <a:blip r:embed="rId3" cstate="print"/>
          <a:srcRect/>
          <a:stretch>
            <a:fillRect/>
          </a:stretch>
        </p:blipFill>
        <p:spPr bwMode="auto">
          <a:xfrm>
            <a:off x="152400" y="1981200"/>
            <a:ext cx="2819400" cy="2114550"/>
          </a:xfrm>
          <a:prstGeom prst="rect">
            <a:avLst/>
          </a:prstGeom>
          <a:noFill/>
          <a:ln w="9525">
            <a:noFill/>
            <a:miter lim="800000"/>
            <a:headEnd/>
            <a:tailEnd/>
          </a:ln>
        </p:spPr>
      </p:pic>
      <p:pic>
        <p:nvPicPr>
          <p:cNvPr id="10245" name="Picture 5" descr="emptying  seed from collector"/>
          <p:cNvPicPr>
            <a:picLocks noChangeAspect="1" noChangeArrowheads="1"/>
          </p:cNvPicPr>
          <p:nvPr/>
        </p:nvPicPr>
        <p:blipFill>
          <a:blip r:embed="rId4" cstate="print"/>
          <a:srcRect/>
          <a:stretch>
            <a:fillRect/>
          </a:stretch>
        </p:blipFill>
        <p:spPr bwMode="auto">
          <a:xfrm>
            <a:off x="1752600" y="457200"/>
            <a:ext cx="2667000" cy="2000250"/>
          </a:xfrm>
          <a:prstGeom prst="rect">
            <a:avLst/>
          </a:prstGeom>
          <a:noFill/>
          <a:ln w="9525">
            <a:noFill/>
            <a:miter lim="800000"/>
            <a:headEnd/>
            <a:tailEnd/>
          </a:ln>
        </p:spPr>
      </p:pic>
      <p:pic>
        <p:nvPicPr>
          <p:cNvPr id="10246" name="Picture 6" descr="IMG_0658"/>
          <p:cNvPicPr>
            <a:picLocks noChangeAspect="1" noChangeArrowheads="1"/>
          </p:cNvPicPr>
          <p:nvPr/>
        </p:nvPicPr>
        <p:blipFill>
          <a:blip r:embed="rId5" cstate="print"/>
          <a:srcRect/>
          <a:stretch>
            <a:fillRect/>
          </a:stretch>
        </p:blipFill>
        <p:spPr bwMode="auto">
          <a:xfrm>
            <a:off x="3429000" y="4038600"/>
            <a:ext cx="2209800" cy="1657350"/>
          </a:xfrm>
          <a:prstGeom prst="rect">
            <a:avLst/>
          </a:prstGeom>
          <a:noFill/>
          <a:ln w="9525">
            <a:noFill/>
            <a:miter lim="800000"/>
            <a:headEnd/>
            <a:tailEnd/>
          </a:ln>
        </p:spPr>
      </p:pic>
      <p:pic>
        <p:nvPicPr>
          <p:cNvPr id="10247" name="Picture 7" descr="REAR ROLLERCHOP"/>
          <p:cNvPicPr>
            <a:picLocks noChangeAspect="1" noChangeArrowheads="1"/>
          </p:cNvPicPr>
          <p:nvPr/>
        </p:nvPicPr>
        <p:blipFill>
          <a:blip r:embed="rId6" cstate="print"/>
          <a:srcRect/>
          <a:stretch>
            <a:fillRect/>
          </a:stretch>
        </p:blipFill>
        <p:spPr bwMode="auto">
          <a:xfrm>
            <a:off x="5715000" y="3886200"/>
            <a:ext cx="3276600" cy="2457450"/>
          </a:xfrm>
          <a:prstGeom prst="rect">
            <a:avLst/>
          </a:prstGeom>
          <a:noFill/>
          <a:ln w="9525">
            <a:noFill/>
            <a:miter lim="800000"/>
            <a:headEnd/>
            <a:tailEnd/>
          </a:ln>
        </p:spPr>
      </p:pic>
      <p:pic>
        <p:nvPicPr>
          <p:cNvPr id="10248" name="Picture 8" descr="Sandhills Drag"/>
          <p:cNvPicPr>
            <a:picLocks noChangeAspect="1" noChangeArrowheads="1"/>
          </p:cNvPicPr>
          <p:nvPr/>
        </p:nvPicPr>
        <p:blipFill>
          <a:blip r:embed="rId7" cstate="print"/>
          <a:srcRect/>
          <a:stretch>
            <a:fillRect/>
          </a:stretch>
        </p:blipFill>
        <p:spPr bwMode="auto">
          <a:xfrm>
            <a:off x="4953000" y="1371600"/>
            <a:ext cx="3276600" cy="2457450"/>
          </a:xfrm>
          <a:prstGeom prst="rect">
            <a:avLst/>
          </a:prstGeom>
          <a:noFill/>
          <a:ln w="9525">
            <a:noFill/>
            <a:miter lim="800000"/>
            <a:headEnd/>
            <a:tailEnd/>
          </a:ln>
        </p:spPr>
      </p:pic>
      <p:pic>
        <p:nvPicPr>
          <p:cNvPr id="10249" name="Picture 11" descr="wrc_logo_color"/>
          <p:cNvPicPr>
            <a:picLocks noChangeAspect="1" noChangeArrowheads="1"/>
          </p:cNvPicPr>
          <p:nvPr>
            <p:ph sz="half" idx="2"/>
          </p:nvPr>
        </p:nvPicPr>
        <p:blipFill>
          <a:blip r:embed="rId8" cstate="print"/>
          <a:srcRect/>
          <a:stretch>
            <a:fillRect/>
          </a:stretch>
        </p:blipFill>
        <p:spPr>
          <a:xfrm>
            <a:off x="8497888" y="6211888"/>
            <a:ext cx="646112" cy="646112"/>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1183</TotalTime>
  <Words>1353</Words>
  <Application>Microsoft Office PowerPoint</Application>
  <PresentationFormat>On-screen Show (4:3)</PresentationFormat>
  <Paragraphs>234</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Wingdings</vt:lpstr>
      <vt:lpstr>Georgia</vt:lpstr>
      <vt:lpstr>Clouds</vt:lpstr>
      <vt:lpstr>Adobe Acrobat Document</vt:lpstr>
      <vt:lpstr>Slide 1</vt:lpstr>
      <vt:lpstr>Why Longleaf Pine?</vt:lpstr>
      <vt:lpstr>NC’s Wildlife Action Plan </vt:lpstr>
      <vt:lpstr>Slide 4</vt:lpstr>
      <vt:lpstr>Thin and Burn</vt:lpstr>
      <vt:lpstr>Slide 6</vt:lpstr>
      <vt:lpstr>Slide 7</vt:lpstr>
      <vt:lpstr>Burn Map</vt:lpstr>
      <vt:lpstr>Groundcover Restoration</vt:lpstr>
      <vt:lpstr>Slide 10</vt:lpstr>
      <vt:lpstr>Snag Management</vt:lpstr>
      <vt:lpstr>Slide 12</vt:lpstr>
      <vt:lpstr>Slide 13</vt:lpstr>
      <vt:lpstr>Slide 14</vt:lpstr>
      <vt:lpstr>Slide 15</vt:lpstr>
      <vt:lpstr>Fox Squirrel</vt:lpstr>
      <vt:lpstr>Slide 17</vt:lpstr>
      <vt:lpstr>Wildlife Action Plan – Reptiles and Amphibians that use Longleaf Pine</vt:lpstr>
      <vt:lpstr>Slide 19</vt:lpstr>
      <vt:lpstr>Slide 20</vt:lpstr>
      <vt:lpstr>Slide 21</vt:lpstr>
      <vt:lpstr>Slide 22</vt:lpstr>
      <vt:lpstr>Wildlife Action Plan – Birds and Mammals that use Longleaf Pine</vt:lpstr>
      <vt:lpstr>Slide 24</vt:lpstr>
      <vt:lpstr>Slide 25</vt:lpstr>
    </vt:vector>
  </TitlesOfParts>
  <Company>NCWRC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Brady Beck</dc:creator>
  <cp:lastModifiedBy>ITSC</cp:lastModifiedBy>
  <cp:revision>62</cp:revision>
  <dcterms:created xsi:type="dcterms:W3CDTF">2008-02-06T13:26:17Z</dcterms:created>
  <dcterms:modified xsi:type="dcterms:W3CDTF">2013-03-22T16:20:26Z</dcterms:modified>
</cp:coreProperties>
</file>